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86" r:id="rId2"/>
  </p:sldMasterIdLst>
  <p:notesMasterIdLst>
    <p:notesMasterId r:id="rId27"/>
  </p:notesMasterIdLst>
  <p:sldIdLst>
    <p:sldId id="483" r:id="rId3"/>
    <p:sldId id="472" r:id="rId4"/>
    <p:sldId id="484" r:id="rId5"/>
    <p:sldId id="475" r:id="rId6"/>
    <p:sldId id="485" r:id="rId7"/>
    <p:sldId id="476" r:id="rId8"/>
    <p:sldId id="471" r:id="rId9"/>
    <p:sldId id="563" r:id="rId10"/>
    <p:sldId id="564" r:id="rId11"/>
    <p:sldId id="474" r:id="rId12"/>
    <p:sldId id="509" r:id="rId13"/>
    <p:sldId id="478" r:id="rId14"/>
    <p:sldId id="565" r:id="rId15"/>
    <p:sldId id="566" r:id="rId16"/>
    <p:sldId id="567" r:id="rId17"/>
    <p:sldId id="489" r:id="rId18"/>
    <p:sldId id="569" r:id="rId19"/>
    <p:sldId id="480" r:id="rId20"/>
    <p:sldId id="511" r:id="rId21"/>
    <p:sldId id="512" r:id="rId22"/>
    <p:sldId id="481" r:id="rId23"/>
    <p:sldId id="495" r:id="rId24"/>
    <p:sldId id="488" r:id="rId25"/>
    <p:sldId id="487" r:id="rId26"/>
  </p:sldIdLst>
  <p:sldSz cx="12192000" cy="6858000"/>
  <p:notesSz cx="6858000" cy="9144000"/>
  <p:embeddedFontLst>
    <p:embeddedFont>
      <p:font typeface="Calibri" panose="020F0502020204030204" pitchFamily="34" charset="0"/>
      <p:regular r:id="rId28"/>
      <p:bold r:id="rId29"/>
      <p:italic r:id="rId30"/>
      <p:boldItalic r:id="rId31"/>
    </p:embeddedFont>
    <p:embeddedFont>
      <p:font typeface="Calibri Light" panose="020F0302020204030204" pitchFamily="34" charset="0"/>
      <p:regular r:id="rId32"/>
      <p:italic r:id="rId33"/>
    </p:embeddedFont>
    <p:embeddedFont>
      <p:font typeface="Roboto Slab" panose="020B0604020202020204" charset="0"/>
      <p:regular r:id="rId34"/>
      <p:bold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5F5F5"/>
    <a:srgbClr val="532476"/>
    <a:srgbClr val="595959"/>
    <a:srgbClr val="990099"/>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318"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sorterViewPr>
    <p:cViewPr>
      <p:scale>
        <a:sx n="100" d="100"/>
        <a:sy n="100" d="100"/>
      </p:scale>
      <p:origin x="0" y="-241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font" Target="fonts/font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A04D3E-AB25-4865-88B1-E5CEDFA4F726}" type="datetimeFigureOut">
              <a:rPr lang="en-IN" smtClean="0"/>
              <a:t>02-11-2022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8B107A-A654-4768-8807-756F0176A7E3}" type="slidenum">
              <a:rPr lang="en-IN" smtClean="0"/>
              <a:t>‹#›</a:t>
            </a:fld>
            <a:endParaRPr lang="en-IN" dirty="0"/>
          </a:p>
        </p:txBody>
      </p:sp>
    </p:spTree>
    <p:extLst>
      <p:ext uri="{BB962C8B-B14F-4D97-AF65-F5344CB8AC3E}">
        <p14:creationId xmlns:p14="http://schemas.microsoft.com/office/powerpoint/2010/main" val="181934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72270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6B5E36-7BAA-4247-BD67-F65D505F0A08}" type="datetime1">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371232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FD8E4B-B4BE-4485-B760-4FDE11BBF8DF}" type="datetime1">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232552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4CDB9F-2697-4768-AB99-51DDC4A6B198}" type="datetime1">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205557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F77161-874F-4175-969B-F648B8BA01D6}" type="datetime1">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4062721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5BF82ECC-E845-497A-BE70-31CF37516B47}" type="datetime1">
              <a:rPr lang="en-US" smtClean="0"/>
              <a:t>11/2/2022</a:t>
            </a:fld>
            <a:endParaRPr lang="en-US" dirty="0"/>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dirty="0"/>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82042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3417215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3"/>
          <p:cNvGrpSpPr/>
          <p:nvPr userDrawn="1"/>
        </p:nvGrpSpPr>
        <p:grpSpPr>
          <a:xfrm>
            <a:off x="285437" y="265677"/>
            <a:ext cx="11621126" cy="6326646"/>
            <a:chOff x="254476" y="265679"/>
            <a:chExt cx="11621126" cy="6326646"/>
          </a:xfrm>
        </p:grpSpPr>
        <p:sp>
          <p:nvSpPr>
            <p:cNvPr id="8" name="Flowchart: Manual Input 5"/>
            <p:cNvSpPr/>
            <p:nvPr userDrawn="1"/>
          </p:nvSpPr>
          <p:spPr>
            <a:xfrm rot="16200000" flipV="1">
              <a:off x="799317" y="-279162"/>
              <a:ext cx="6326646" cy="741632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3494"/>
                  </a:moveTo>
                  <a:lnTo>
                    <a:pt x="10000" y="0"/>
                  </a:lnTo>
                  <a:lnTo>
                    <a:pt x="10000" y="10000"/>
                  </a:lnTo>
                  <a:lnTo>
                    <a:pt x="0" y="10000"/>
                  </a:lnTo>
                  <a:lnTo>
                    <a:pt x="0" y="3494"/>
                  </a:ln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12" name="Flowchart: Manual Input 5"/>
            <p:cNvSpPr/>
            <p:nvPr userDrawn="1"/>
          </p:nvSpPr>
          <p:spPr>
            <a:xfrm rot="16200000" flipH="1">
              <a:off x="5594106" y="302528"/>
              <a:ext cx="5550769" cy="701222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494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3494 h 10000"/>
                <a:gd name="connsiteX0" fmla="*/ 15 w 10015"/>
                <a:gd name="connsiteY0" fmla="*/ 3494 h 10469"/>
                <a:gd name="connsiteX1" fmla="*/ 10015 w 10015"/>
                <a:gd name="connsiteY1" fmla="*/ 0 h 10469"/>
                <a:gd name="connsiteX2" fmla="*/ 10015 w 10015"/>
                <a:gd name="connsiteY2" fmla="*/ 10000 h 10469"/>
                <a:gd name="connsiteX3" fmla="*/ 0 w 10015"/>
                <a:gd name="connsiteY3" fmla="*/ 10469 h 10469"/>
                <a:gd name="connsiteX4" fmla="*/ 15 w 10015"/>
                <a:gd name="connsiteY4" fmla="*/ 3494 h 10469"/>
                <a:gd name="connsiteX0" fmla="*/ 15 w 10015"/>
                <a:gd name="connsiteY0" fmla="*/ 3494 h 10494"/>
                <a:gd name="connsiteX1" fmla="*/ 10015 w 10015"/>
                <a:gd name="connsiteY1" fmla="*/ 0 h 10494"/>
                <a:gd name="connsiteX2" fmla="*/ 9984 w 10015"/>
                <a:gd name="connsiteY2" fmla="*/ 10494 h 10494"/>
                <a:gd name="connsiteX3" fmla="*/ 0 w 10015"/>
                <a:gd name="connsiteY3" fmla="*/ 10469 h 10494"/>
                <a:gd name="connsiteX4" fmla="*/ 15 w 10015"/>
                <a:gd name="connsiteY4" fmla="*/ 3494 h 1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10494">
                  <a:moveTo>
                    <a:pt x="15" y="3494"/>
                  </a:moveTo>
                  <a:lnTo>
                    <a:pt x="10015" y="0"/>
                  </a:lnTo>
                  <a:cubicBezTo>
                    <a:pt x="10005" y="3498"/>
                    <a:pt x="9994" y="6996"/>
                    <a:pt x="9984" y="10494"/>
                  </a:cubicBezTo>
                  <a:lnTo>
                    <a:pt x="0" y="10469"/>
                  </a:lnTo>
                  <a:lnTo>
                    <a:pt x="15" y="3494"/>
                  </a:lnTo>
                  <a:close/>
                </a:path>
              </a:pathLst>
            </a:custGeom>
            <a:solidFill>
              <a:schemeClr val="tx1">
                <a:lumMod val="65000"/>
                <a:lumOff val="3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grpSp>
      <p:sp>
        <p:nvSpPr>
          <p:cNvPr id="2" name="Title 1"/>
          <p:cNvSpPr>
            <a:spLocks noGrp="1"/>
          </p:cNvSpPr>
          <p:nvPr>
            <p:ph type="ctrTitle"/>
          </p:nvPr>
        </p:nvSpPr>
        <p:spPr>
          <a:xfrm>
            <a:off x="228600" y="1984375"/>
            <a:ext cx="59055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228600" y="4564063"/>
            <a:ext cx="5905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3983" b="37125"/>
          <a:stretch/>
        </p:blipFill>
        <p:spPr>
          <a:xfrm>
            <a:off x="254475" y="3208830"/>
            <a:ext cx="6915786" cy="3375194"/>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0639" y="379813"/>
            <a:ext cx="2760542" cy="1110320"/>
          </a:xfrm>
          <a:prstGeom prst="rect">
            <a:avLst/>
          </a:prstGeom>
        </p:spPr>
      </p:pic>
    </p:spTree>
    <p:extLst>
      <p:ext uri="{BB962C8B-B14F-4D97-AF65-F5344CB8AC3E}">
        <p14:creationId xmlns:p14="http://schemas.microsoft.com/office/powerpoint/2010/main" val="4688880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502400"/>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2477122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spTree>
    <p:extLst>
      <p:ext uri="{BB962C8B-B14F-4D97-AF65-F5344CB8AC3E}">
        <p14:creationId xmlns:p14="http://schemas.microsoft.com/office/powerpoint/2010/main" val="460621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Roboto Slab"/>
              <a:ea typeface="+mn-ea"/>
              <a:cs typeface="+mn-cs"/>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465015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0639" y="379813"/>
            <a:ext cx="2444161" cy="983068"/>
          </a:xfrm>
          <a:prstGeom prst="rect">
            <a:avLst/>
          </a:prstGeom>
        </p:spPr>
      </p:pic>
      <p:cxnSp>
        <p:nvCxnSpPr>
          <p:cNvPr id="11" name="Straight Connector 10"/>
          <p:cNvCxnSpPr/>
          <p:nvPr userDrawn="1"/>
        </p:nvCxnSpPr>
        <p:spPr>
          <a:xfrm>
            <a:off x="3090333" y="1049867"/>
            <a:ext cx="86783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
        <p:nvSpPr>
          <p:cNvPr id="6" name="Rectangle 5"/>
          <p:cNvSpPr/>
          <p:nvPr userDrawn="1"/>
        </p:nvSpPr>
        <p:spPr>
          <a:xfrm>
            <a:off x="254475" y="6447808"/>
            <a:ext cx="11683050" cy="70430"/>
          </a:xfrm>
          <a:prstGeom prst="rect">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 name="TextBox 1"/>
          <p:cNvSpPr txBox="1"/>
          <p:nvPr userDrawn="1"/>
        </p:nvSpPr>
        <p:spPr>
          <a:xfrm>
            <a:off x="7151430" y="6513329"/>
            <a:ext cx="4781013" cy="307777"/>
          </a:xfrm>
          <a:prstGeom prst="rect">
            <a:avLst/>
          </a:prstGeom>
          <a:noFill/>
        </p:spPr>
        <p:txBody>
          <a:bodyPr wrap="square" rtlCol="0">
            <a:spAutoFit/>
          </a:bodyPr>
          <a:lstStyle/>
          <a:p>
            <a:pPr algn="r"/>
            <a:r>
              <a:rPr lang="en-US" sz="1400" dirty="0"/>
              <a:t>REVA Academy for Corporate Excellence </a:t>
            </a:r>
          </a:p>
        </p:txBody>
      </p:sp>
    </p:spTree>
    <p:extLst>
      <p:ext uri="{BB962C8B-B14F-4D97-AF65-F5344CB8AC3E}">
        <p14:creationId xmlns:p14="http://schemas.microsoft.com/office/powerpoint/2010/main" val="1783210247"/>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1159845-CB85-4653-9B24-0CD9CE4EE81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6276108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53F319-BD7D-4F43-8900-90C2F1A87A1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7971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69E873F-DDA4-4AF4-9980-E2320A5DDDAB}"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541498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025C553-E799-448F-A3F3-A9B1BAD6487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154945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8BBB38D-6CD0-456B-9CC0-06DC2C963660}"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232591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BF7E50-BE77-4E24-A935-0ABCCC2B860F}"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31901977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3692428-7E80-4761-A045-9BEF1D1BD364}"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1796326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5A15AB1-0059-4209-B4CE-8F72CC9731E1}"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5812093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C5CDAE-7CFA-4D72-896E-6D2E4EBC7E36}"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B49BB6-5787-495D-AC20-623BD900045B}"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2693926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D37AAA4-47C0-4604-908E-511476E01192}" type="datetime1">
              <a:rPr kumimoji="0" lang="en-US"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Arial" panose="020B0604020202020204" pitchFamily="34" charset="0"/>
              </a:rPr>
              <a:t>11/2/2022</a:t>
            </a:fld>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mn-ea"/>
              <a:cs typeface="Arial" panose="020B0604020202020204" pitchFamily="34" charset="0"/>
            </a:endParaRPr>
          </a:p>
        </p:txBody>
      </p:sp>
      <p:pic>
        <p:nvPicPr>
          <p:cNvPr id="7" name="Picture 6"/>
          <p:cNvPicPr>
            <a:picLocks noChangeAspect="1"/>
          </p:cNvPicPr>
          <p:nvPr userDrawn="1"/>
        </p:nvPicPr>
        <p:blipFill>
          <a:blip r:embed="rId2"/>
          <a:stretch>
            <a:fillRect/>
          </a:stretch>
        </p:blipFill>
        <p:spPr>
          <a:xfrm>
            <a:off x="9191579" y="92974"/>
            <a:ext cx="2926334" cy="780356"/>
          </a:xfrm>
          <a:prstGeom prst="rect">
            <a:avLst/>
          </a:prstGeom>
        </p:spPr>
      </p:pic>
    </p:spTree>
    <p:extLst>
      <p:ext uri="{BB962C8B-B14F-4D97-AF65-F5344CB8AC3E}">
        <p14:creationId xmlns:p14="http://schemas.microsoft.com/office/powerpoint/2010/main" val="1657491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359785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spTree>
    <p:extLst>
      <p:ext uri="{BB962C8B-B14F-4D97-AF65-F5344CB8AC3E}">
        <p14:creationId xmlns:p14="http://schemas.microsoft.com/office/powerpoint/2010/main" val="20262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421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sp>
        <p:nvSpPr>
          <p:cNvPr id="6" name="Rectangle 5"/>
          <p:cNvSpPr/>
          <p:nvPr userDrawn="1"/>
        </p:nvSpPr>
        <p:spPr>
          <a:xfrm>
            <a:off x="123825" y="138112"/>
            <a:ext cx="11944351" cy="65817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Slab"/>
              <a:ea typeface="+mn-ea"/>
              <a:cs typeface="+mn-cs"/>
            </a:endParaRPr>
          </a:p>
        </p:txBody>
      </p:sp>
      <p:cxnSp>
        <p:nvCxnSpPr>
          <p:cNvPr id="11" name="Straight Connector 10"/>
          <p:cNvCxnSpPr/>
          <p:nvPr userDrawn="1"/>
        </p:nvCxnSpPr>
        <p:spPr>
          <a:xfrm>
            <a:off x="403412" y="1049867"/>
            <a:ext cx="113652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p:nvPr>
        </p:nvSpPr>
        <p:spPr>
          <a:xfrm>
            <a:off x="3386667" y="379812"/>
            <a:ext cx="8382000" cy="670055"/>
          </a:xfrm>
        </p:spPr>
        <p:txBody>
          <a:bodyPr>
            <a:normAutofit/>
          </a:bodyPr>
          <a:lstStyle>
            <a:lvl1pPr algn="r">
              <a:defRPr sz="3600"/>
            </a:lvl1pPr>
          </a:lstStyle>
          <a:p>
            <a:r>
              <a:rPr lang="en-US" dirty="0"/>
              <a:t>Click to edit Master title style</a:t>
            </a:r>
          </a:p>
        </p:txBody>
      </p:sp>
    </p:spTree>
    <p:extLst>
      <p:ext uri="{BB962C8B-B14F-4D97-AF65-F5344CB8AC3E}">
        <p14:creationId xmlns:p14="http://schemas.microsoft.com/office/powerpoint/2010/main" val="2457395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254476"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Rectangle 1"/>
          <p:cNvSpPr/>
          <p:nvPr userDrawn="1"/>
        </p:nvSpPr>
        <p:spPr>
          <a:xfrm>
            <a:off x="254475" y="262783"/>
            <a:ext cx="2686688" cy="6332433"/>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n>
                <a:noFill/>
              </a:ln>
            </a:endParaRPr>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49803"/>
          <a:stretch/>
        </p:blipFill>
        <p:spPr>
          <a:xfrm>
            <a:off x="245097" y="1534163"/>
            <a:ext cx="2393627" cy="4768501"/>
          </a:xfrm>
          <a:prstGeom prst="rect">
            <a:avLst/>
          </a:prstGeom>
        </p:spPr>
      </p:pic>
    </p:spTree>
    <p:extLst>
      <p:ext uri="{BB962C8B-B14F-4D97-AF65-F5344CB8AC3E}">
        <p14:creationId xmlns:p14="http://schemas.microsoft.com/office/powerpoint/2010/main" val="145424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017ACA-2EEA-406D-BABF-28A0354E0585}" type="datetime1">
              <a:rPr lang="en-US" smtClean="0"/>
              <a:t>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0604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0180E5-B9BF-4CD2-ACF0-C35585B0F5CF}" type="datetime1">
              <a:rPr lang="en-US" smtClean="0"/>
              <a:t>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8945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163EE8E-9004-4D9D-B8BE-BDA8D24C5022}" type="datetime1">
              <a:rPr lang="en-US" smtClean="0"/>
              <a:t>11/2/2022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136529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7BF4E2-B099-4C94-AFE6-8F3356847E86}" type="datetime1">
              <a:rPr lang="en-US" smtClean="0"/>
              <a:t>11/2/2022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313722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FCEA9-D9E8-4378-B6E4-F594681BDD17}" type="datetime1">
              <a:rPr lang="en-US" smtClean="0"/>
              <a:t>11/2/2022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0B49BB6-5787-495D-AC20-623BD900045B}" type="slidenum">
              <a:rPr lang="en-US" smtClean="0"/>
              <a:t>‹#›</a:t>
            </a:fld>
            <a:endParaRPr lang="en-US" dirty="0"/>
          </a:p>
        </p:txBody>
      </p:sp>
    </p:spTree>
    <p:extLst>
      <p:ext uri="{BB962C8B-B14F-4D97-AF65-F5344CB8AC3E}">
        <p14:creationId xmlns:p14="http://schemas.microsoft.com/office/powerpoint/2010/main" val="240646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60D52-5740-4A59-B69C-ACABE657B9FB}" type="datetime1">
              <a:rPr lang="en-US" smtClean="0"/>
              <a:t>11/2/2022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1D3BC5-34EF-44B2-83AC-D5533E46F0A6}" type="slidenum">
              <a:rPr lang="en-US" smtClean="0"/>
              <a:t>‹#›</a:t>
            </a:fld>
            <a:endParaRPr lang="en-US" dirty="0"/>
          </a:p>
        </p:txBody>
      </p:sp>
    </p:spTree>
    <p:extLst>
      <p:ext uri="{BB962C8B-B14F-4D97-AF65-F5344CB8AC3E}">
        <p14:creationId xmlns:p14="http://schemas.microsoft.com/office/powerpoint/2010/main" val="141041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8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4" r:id="rId14"/>
    <p:sldLayoutId id="2147483685"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8382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D23FA7F3-C61E-4B3B-8EA9-E488127E2B9A}" type="datetime1">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t>11/2/2022</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001D3BC5-34EF-44B2-83AC-D5533E46F0A6}" type="slidenum">
              <a:rPr kumimoji="0" lang="en-US" sz="1200" b="0" i="0" u="none" strike="noStrike" kern="1200" cap="none" spc="0" normalizeH="0" baseline="0" noProof="0" smtClean="0">
                <a:ln>
                  <a:noFill/>
                </a:ln>
                <a:solidFill>
                  <a:prstClr val="black">
                    <a:tint val="75000"/>
                  </a:prstClr>
                </a:solidFill>
                <a:effectLst/>
                <a:uLnTx/>
                <a:uFillTx/>
                <a:latin typeface="Roboto Slab"/>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tint val="75000"/>
                </a:prstClr>
              </a:solidFill>
              <a:effectLst/>
              <a:uLnTx/>
              <a:uFillTx/>
              <a:latin typeface="Roboto Slab"/>
              <a:ea typeface="+mn-ea"/>
              <a:cs typeface="+mn-cs"/>
            </a:endParaRPr>
          </a:p>
        </p:txBody>
      </p:sp>
    </p:spTree>
    <p:extLst>
      <p:ext uri="{BB962C8B-B14F-4D97-AF65-F5344CB8AC3E}">
        <p14:creationId xmlns:p14="http://schemas.microsoft.com/office/powerpoint/2010/main" val="7398765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altc.alt.ac.uk/oesig/2016/03/07/webinar-recording-what-next-for-jisc-and-ukoer-in-a-post-jorum-world/" TargetMode="External"/><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Embedded-org/ACCOMPLISHMENTS/tree/master/RACE_CAPSTONE_PROJECT2" TargetMode="External"/><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hyperlink" Target="https://github.com/Embedded-org/ACCOMPLISHMENTS/blob/master/RACE_CAPSTONE_PROJECT2/Capstone2_implementation.doc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www.enago.com/academy/how-paper-posters-evolved-into-interactive-digital-presentations/"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65" y="1943374"/>
            <a:ext cx="6567044" cy="945600"/>
          </a:xfrm>
        </p:spPr>
        <p:txBody>
          <a:bodyPr anchor="t">
            <a:noAutofit/>
          </a:bodyPr>
          <a:lstStyle/>
          <a:p>
            <a:pPr>
              <a:lnSpc>
                <a:spcPct val="100000"/>
              </a:lnSpc>
            </a:pPr>
            <a:r>
              <a:rPr lang="en-US" sz="2800" b="1" dirty="0">
                <a:cs typeface="Arial" panose="020B0604020202020204" pitchFamily="34" charset="0"/>
              </a:rPr>
              <a:t>Modelling direction detection in selected stocks in Indian BFSI sector</a:t>
            </a:r>
            <a:br>
              <a:rPr lang="en-US" sz="2800" b="1" dirty="0">
                <a:solidFill>
                  <a:schemeClr val="accent2"/>
                </a:solidFill>
                <a:latin typeface="Calibri" panose="020F0502020204030204" pitchFamily="34" charset="0"/>
                <a:cs typeface="Calibri" panose="020F0502020204030204" pitchFamily="34" charset="0"/>
              </a:rPr>
            </a:br>
            <a:r>
              <a:rPr lang="en-US" sz="2800" b="1" dirty="0">
                <a:solidFill>
                  <a:schemeClr val="accent2"/>
                </a:solidFill>
                <a:latin typeface="Calibri" panose="020F0502020204030204" pitchFamily="34" charset="0"/>
                <a:cs typeface="Calibri" panose="020F0502020204030204" pitchFamily="34" charset="0"/>
              </a:rPr>
              <a:t> </a:t>
            </a:r>
            <a:endParaRPr lang="en-US" sz="2400" b="1" dirty="0">
              <a:cs typeface="Arial" panose="020B0604020202020204" pitchFamily="34" charset="0"/>
            </a:endParaRPr>
          </a:p>
        </p:txBody>
      </p:sp>
      <p:sp>
        <p:nvSpPr>
          <p:cNvPr id="3" name="Subtitle 2"/>
          <p:cNvSpPr>
            <a:spLocks noGrp="1"/>
          </p:cNvSpPr>
          <p:nvPr>
            <p:ph type="subTitle" idx="1"/>
          </p:nvPr>
        </p:nvSpPr>
        <p:spPr>
          <a:xfrm>
            <a:off x="7811825" y="2202173"/>
            <a:ext cx="3944203" cy="1283130"/>
          </a:xfrm>
        </p:spPr>
        <p:txBody>
          <a:bodyPr>
            <a:noAutofit/>
          </a:bodyPr>
          <a:lstStyle/>
          <a:p>
            <a:pPr algn="l"/>
            <a:r>
              <a:rPr lang="en-US" b="1" dirty="0">
                <a:solidFill>
                  <a:schemeClr val="bg1"/>
                </a:solidFill>
                <a:latin typeface="+mj-lt"/>
                <a:cs typeface="Arial" panose="020B0604020202020204" pitchFamily="34" charset="0"/>
              </a:rPr>
              <a:t>Anand Mohan</a:t>
            </a:r>
          </a:p>
          <a:p>
            <a:pPr algn="l"/>
            <a:r>
              <a:rPr lang="en-US" sz="2000" b="1" dirty="0">
                <a:solidFill>
                  <a:schemeClr val="bg1"/>
                </a:solidFill>
                <a:latin typeface="+mj-lt"/>
                <a:cs typeface="Arial" panose="020B0604020202020204" pitchFamily="34" charset="0"/>
              </a:rPr>
              <a:t>SRN:  R19MBA53</a:t>
            </a:r>
          </a:p>
          <a:p>
            <a:pPr algn="l"/>
            <a:r>
              <a:rPr lang="en-US" sz="2000" b="1" dirty="0">
                <a:solidFill>
                  <a:schemeClr val="bg1"/>
                </a:solidFill>
                <a:cs typeface="Arial" panose="020B0604020202020204" pitchFamily="34" charset="0"/>
              </a:rPr>
              <a:t>Date: 10/10/2022</a:t>
            </a:r>
          </a:p>
          <a:p>
            <a:pPr algn="l"/>
            <a:endParaRPr lang="en-US" b="1" dirty="0">
              <a:solidFill>
                <a:schemeClr val="bg1"/>
              </a:solidFill>
              <a:cs typeface="Arial" panose="020B0604020202020204" pitchFamily="34" charset="0"/>
            </a:endParaRPr>
          </a:p>
          <a:p>
            <a:pPr algn="l"/>
            <a:endParaRPr lang="en-US" b="1" dirty="0">
              <a:solidFill>
                <a:schemeClr val="bg1"/>
              </a:solidFill>
              <a:latin typeface="+mj-lt"/>
              <a:cs typeface="Arial" panose="020B0604020202020204" pitchFamily="34" charset="0"/>
            </a:endParaRPr>
          </a:p>
        </p:txBody>
      </p:sp>
      <p:sp>
        <p:nvSpPr>
          <p:cNvPr id="7" name="Title 1"/>
          <p:cNvSpPr txBox="1">
            <a:spLocks/>
          </p:cNvSpPr>
          <p:nvPr/>
        </p:nvSpPr>
        <p:spPr>
          <a:xfrm>
            <a:off x="5485425" y="6119446"/>
            <a:ext cx="6175069" cy="35260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r" defTabSz="914400" rtl="0" eaLnBrk="1" fontAlgn="auto" latinLnBrk="0" hangingPunct="1">
              <a:lnSpc>
                <a:spcPct val="100000"/>
              </a:lnSpc>
              <a:spcBef>
                <a:spcPct val="0"/>
              </a:spcBef>
              <a:spcAft>
                <a:spcPts val="0"/>
              </a:spcAft>
              <a:buClrTx/>
              <a:buSzTx/>
              <a:buFontTx/>
              <a:buNone/>
              <a:tabLst/>
              <a:defRPr/>
            </a:pPr>
            <a:r>
              <a:rPr kumimoji="0" lang="en-IN" sz="1600" b="0" i="0" u="none" strike="noStrike" kern="1200" cap="none" spc="0" normalizeH="0" baseline="0" noProof="0" dirty="0">
                <a:ln>
                  <a:noFill/>
                </a:ln>
                <a:solidFill>
                  <a:prstClr val="white"/>
                </a:solidFill>
                <a:effectLst/>
                <a:uLnTx/>
                <a:uFillTx/>
                <a:latin typeface="Roboto Slab"/>
                <a:ea typeface="Calibri" panose="020F0502020204030204" pitchFamily="34" charset="0"/>
                <a:cs typeface="Arial" panose="020B0604020202020204" pitchFamily="34" charset="0"/>
              </a:rPr>
              <a:t>race.reva.edu.in</a:t>
            </a:r>
          </a:p>
        </p:txBody>
      </p:sp>
      <p:sp>
        <p:nvSpPr>
          <p:cNvPr id="8" name="Title 2"/>
          <p:cNvSpPr txBox="1">
            <a:spLocks/>
          </p:cNvSpPr>
          <p:nvPr/>
        </p:nvSpPr>
        <p:spPr>
          <a:xfrm>
            <a:off x="6646333" y="271291"/>
            <a:ext cx="5267501" cy="5798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IN" sz="1400" b="1" i="0" u="none" strike="noStrike" kern="1200" cap="none" spc="0" normalizeH="0" baseline="0" noProof="0" dirty="0">
                <a:ln>
                  <a:noFill/>
                </a:ln>
                <a:solidFill>
                  <a:srgbClr val="595959"/>
                </a:solidFill>
                <a:effectLst/>
                <a:uLnTx/>
                <a:uFillTx/>
                <a:latin typeface="Roboto Slab"/>
                <a:ea typeface="+mj-ea"/>
                <a:cs typeface="+mj-cs"/>
              </a:rPr>
              <a:t>REVA Academy for Corporate Excellence (RACE)</a:t>
            </a:r>
          </a:p>
        </p:txBody>
      </p:sp>
      <p:sp>
        <p:nvSpPr>
          <p:cNvPr id="4" name="Rectangle 3"/>
          <p:cNvSpPr/>
          <p:nvPr/>
        </p:nvSpPr>
        <p:spPr>
          <a:xfrm>
            <a:off x="8200183" y="4708939"/>
            <a:ext cx="3555845" cy="1138773"/>
          </a:xfrm>
          <a:prstGeom prst="rect">
            <a:avLst/>
          </a:prstGeom>
        </p:spPr>
        <p:txBody>
          <a:bodyPr wrap="none">
            <a:spAutoFit/>
          </a:bodyPr>
          <a:lstStyle/>
          <a:p>
            <a:pPr algn="r"/>
            <a:r>
              <a:rPr lang="en-US" sz="2000" dirty="0">
                <a:solidFill>
                  <a:schemeClr val="bg1"/>
                </a:solidFill>
                <a:cs typeface="Arial" panose="020B0604020202020204" pitchFamily="34" charset="0"/>
              </a:rPr>
              <a:t> </a:t>
            </a:r>
            <a:r>
              <a:rPr lang="en-US" sz="2000" b="1" dirty="0">
                <a:solidFill>
                  <a:schemeClr val="bg1"/>
                </a:solidFill>
                <a:cs typeface="Arial" panose="020B0604020202020204" pitchFamily="34" charset="0"/>
              </a:rPr>
              <a:t>MBA in Business Analytics</a:t>
            </a:r>
          </a:p>
          <a:p>
            <a:pPr algn="r"/>
            <a:endParaRPr lang="en-US" sz="1600" dirty="0">
              <a:solidFill>
                <a:schemeClr val="bg1"/>
              </a:solidFill>
              <a:cs typeface="Arial" panose="020B0604020202020204" pitchFamily="34" charset="0"/>
            </a:endParaRPr>
          </a:p>
          <a:p>
            <a:pPr algn="r"/>
            <a:r>
              <a:rPr lang="en-US" sz="1600" dirty="0">
                <a:solidFill>
                  <a:schemeClr val="bg1"/>
                </a:solidFill>
                <a:cs typeface="Arial" panose="020B0604020202020204" pitchFamily="34" charset="0"/>
              </a:rPr>
              <a:t>Capstone Project Presentation</a:t>
            </a:r>
          </a:p>
          <a:p>
            <a:pPr algn="r"/>
            <a:r>
              <a:rPr lang="en-US" sz="1600" dirty="0">
                <a:solidFill>
                  <a:schemeClr val="bg1"/>
                </a:solidFill>
                <a:cs typeface="Arial" panose="020B0604020202020204" pitchFamily="34" charset="0"/>
              </a:rPr>
              <a:t>Year: II</a:t>
            </a:r>
          </a:p>
        </p:txBody>
      </p:sp>
    </p:spTree>
    <p:extLst>
      <p:ext uri="{BB962C8B-B14F-4D97-AF65-F5344CB8AC3E}">
        <p14:creationId xmlns:p14="http://schemas.microsoft.com/office/powerpoint/2010/main" val="118499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923330"/>
          </a:xfrm>
          <a:prstGeom prst="rect">
            <a:avLst/>
          </a:prstGeom>
          <a:solidFill>
            <a:schemeClr val="accent3">
              <a:lumMod val="40000"/>
              <a:lumOff val="60000"/>
            </a:schemeClr>
          </a:solidFill>
        </p:spPr>
        <p:txBody>
          <a:bodyPr wrap="square">
            <a:spAutoFit/>
          </a:bodyPr>
          <a:lstStyle/>
          <a:p>
            <a:r>
              <a:rPr lang="en-IN" dirty="0">
                <a:effectLst/>
                <a:latin typeface="+mj-lt"/>
                <a:ea typeface="Calibri" panose="020F0502020204030204" pitchFamily="34" charset="0"/>
              </a:rPr>
              <a:t>Data Distribution plot of Feature variables and Close price for HDFC Stock shows </a:t>
            </a:r>
            <a:r>
              <a:rPr lang="en-IN" sz="1800" dirty="0">
                <a:solidFill>
                  <a:srgbClr val="000000"/>
                </a:solidFill>
                <a:effectLst/>
                <a:latin typeface="+mj-lt"/>
                <a:ea typeface="Times New Roman" panose="02020603050405020304" pitchFamily="18" charset="0"/>
              </a:rPr>
              <a:t>Data has positive skewed distribution.</a:t>
            </a:r>
            <a:endParaRPr lang="en-US" dirty="0">
              <a:latin typeface="+mj-lt"/>
            </a:endParaRPr>
          </a:p>
        </p:txBody>
      </p:sp>
      <p:pic>
        <p:nvPicPr>
          <p:cNvPr id="8" name="Picture 7">
            <a:extLst>
              <a:ext uri="{FF2B5EF4-FFF2-40B4-BE49-F238E27FC236}">
                <a16:creationId xmlns:a16="http://schemas.microsoft.com/office/drawing/2014/main" id="{618BADCA-CF01-4D51-9A18-826466E20E97}"/>
              </a:ext>
            </a:extLst>
          </p:cNvPr>
          <p:cNvPicPr>
            <a:picLocks noChangeAspect="1"/>
          </p:cNvPicPr>
          <p:nvPr/>
        </p:nvPicPr>
        <p:blipFill>
          <a:blip r:embed="rId2"/>
          <a:stretch>
            <a:fillRect/>
          </a:stretch>
        </p:blipFill>
        <p:spPr>
          <a:xfrm>
            <a:off x="804660" y="1452807"/>
            <a:ext cx="2582007" cy="1490885"/>
          </a:xfrm>
          <a:prstGeom prst="rect">
            <a:avLst/>
          </a:prstGeom>
        </p:spPr>
      </p:pic>
      <p:pic>
        <p:nvPicPr>
          <p:cNvPr id="13" name="Picture 12">
            <a:extLst>
              <a:ext uri="{FF2B5EF4-FFF2-40B4-BE49-F238E27FC236}">
                <a16:creationId xmlns:a16="http://schemas.microsoft.com/office/drawing/2014/main" id="{FCB68E3F-8D8D-4F14-983B-EA4B28C967AC}"/>
              </a:ext>
            </a:extLst>
          </p:cNvPr>
          <p:cNvPicPr>
            <a:picLocks noChangeAspect="1"/>
          </p:cNvPicPr>
          <p:nvPr/>
        </p:nvPicPr>
        <p:blipFill>
          <a:blip r:embed="rId3"/>
          <a:stretch>
            <a:fillRect/>
          </a:stretch>
        </p:blipFill>
        <p:spPr>
          <a:xfrm>
            <a:off x="804660" y="3221005"/>
            <a:ext cx="2419855" cy="1386608"/>
          </a:xfrm>
          <a:prstGeom prst="rect">
            <a:avLst/>
          </a:prstGeom>
        </p:spPr>
      </p:pic>
      <p:pic>
        <p:nvPicPr>
          <p:cNvPr id="14" name="Picture 13">
            <a:extLst>
              <a:ext uri="{FF2B5EF4-FFF2-40B4-BE49-F238E27FC236}">
                <a16:creationId xmlns:a16="http://schemas.microsoft.com/office/drawing/2014/main" id="{CEA51BE9-5642-49A5-BCBB-3EBD10E7CFAB}"/>
              </a:ext>
            </a:extLst>
          </p:cNvPr>
          <p:cNvPicPr>
            <a:picLocks noChangeAspect="1"/>
          </p:cNvPicPr>
          <p:nvPr/>
        </p:nvPicPr>
        <p:blipFill>
          <a:blip r:embed="rId4"/>
          <a:stretch>
            <a:fillRect/>
          </a:stretch>
        </p:blipFill>
        <p:spPr>
          <a:xfrm>
            <a:off x="804661" y="4766460"/>
            <a:ext cx="2419854" cy="1457573"/>
          </a:xfrm>
          <a:prstGeom prst="rect">
            <a:avLst/>
          </a:prstGeom>
        </p:spPr>
      </p:pic>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Data Distribution plot of Feature variables and Close price for KOTAK Stock shows </a:t>
            </a:r>
            <a:r>
              <a:rPr kumimoji="0" lang="en-IN" sz="1800" b="0" i="0" u="none" strike="noStrike" kern="1200" cap="none" spc="0" normalizeH="0" baseline="0" noProof="0" dirty="0">
                <a:ln>
                  <a:noFill/>
                </a:ln>
                <a:solidFill>
                  <a:srgbClr val="000000"/>
                </a:solidFill>
                <a:effectLst/>
                <a:uLnTx/>
                <a:uFillTx/>
                <a:latin typeface="Roboto Slab"/>
                <a:ea typeface="Times New Roman" panose="02020603050405020304" pitchFamily="18" charset="0"/>
                <a:cs typeface="+mn-cs"/>
              </a:rPr>
              <a:t>Data has positive skewed distribution.</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
        <p:nvSpPr>
          <p:cNvPr id="20" name="TextBox 19">
            <a:extLst>
              <a:ext uri="{FF2B5EF4-FFF2-40B4-BE49-F238E27FC236}">
                <a16:creationId xmlns:a16="http://schemas.microsoft.com/office/drawing/2014/main" id="{0D0A357B-FD3E-44BC-9716-AA7969C9D9F4}"/>
              </a:ext>
            </a:extLst>
          </p:cNvPr>
          <p:cNvSpPr txBox="1"/>
          <p:nvPr/>
        </p:nvSpPr>
        <p:spPr>
          <a:xfrm>
            <a:off x="6440558" y="4943528"/>
            <a:ext cx="4732478" cy="923330"/>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Roboto Slab"/>
                <a:ea typeface="Calibri" panose="020F0502020204030204" pitchFamily="34" charset="0"/>
                <a:cs typeface="+mn-cs"/>
              </a:rPr>
              <a:t>Data Distribution plot of Feature variables and Close price for SBI Stock shows </a:t>
            </a:r>
            <a:r>
              <a:rPr kumimoji="0" lang="en-IN" sz="1800" b="0" i="0" u="none" strike="noStrike" kern="1200" cap="none" spc="0" normalizeH="0" baseline="0" noProof="0" dirty="0">
                <a:ln>
                  <a:noFill/>
                </a:ln>
                <a:solidFill>
                  <a:srgbClr val="000000"/>
                </a:solidFill>
                <a:effectLst/>
                <a:uLnTx/>
                <a:uFillTx/>
                <a:latin typeface="Roboto Slab"/>
                <a:ea typeface="Times New Roman" panose="02020603050405020304" pitchFamily="18" charset="0"/>
                <a:cs typeface="+mn-cs"/>
              </a:rPr>
              <a:t>Data has positive skewed distribution.</a:t>
            </a:r>
            <a:endParaRPr kumimoji="0" lang="en-US" sz="1800" b="0" i="0" u="none" strike="noStrike" kern="1200" cap="none" spc="0" normalizeH="0" baseline="0" noProof="0" dirty="0">
              <a:ln>
                <a:noFill/>
              </a:ln>
              <a:solidFill>
                <a:prstClr val="black"/>
              </a:solidFill>
              <a:effectLst/>
              <a:uLnTx/>
              <a:uFillTx/>
              <a:latin typeface="Roboto Slab"/>
              <a:ea typeface="+mn-ea"/>
              <a:cs typeface="+mn-cs"/>
            </a:endParaRPr>
          </a:p>
        </p:txBody>
      </p:sp>
    </p:spTree>
    <p:extLst>
      <p:ext uri="{BB962C8B-B14F-4D97-AF65-F5344CB8AC3E}">
        <p14:creationId xmlns:p14="http://schemas.microsoft.com/office/powerpoint/2010/main" val="1002561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Analytics </a:t>
            </a:r>
          </a:p>
        </p:txBody>
      </p:sp>
      <p:cxnSp>
        <p:nvCxnSpPr>
          <p:cNvPr id="4" name="Straight Connector 3">
            <a:extLst>
              <a:ext uri="{FF2B5EF4-FFF2-40B4-BE49-F238E27FC236}">
                <a16:creationId xmlns:a16="http://schemas.microsoft.com/office/drawing/2014/main" id="{A7F6EB29-B571-4B48-81E4-62197B16AB23}"/>
              </a:ext>
            </a:extLst>
          </p:cNvPr>
          <p:cNvCxnSpPr/>
          <p:nvPr/>
        </p:nvCxnSpPr>
        <p:spPr>
          <a:xfrm>
            <a:off x="6294783" y="1179443"/>
            <a:ext cx="0" cy="5274366"/>
          </a:xfrm>
          <a:prstGeom prst="line">
            <a:avLst/>
          </a:prstGeom>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1B9CB8C1-9CBF-4D97-8B9B-DC1C9D76BEDF}"/>
              </a:ext>
            </a:extLst>
          </p:cNvPr>
          <p:cNvSpPr txBox="1"/>
          <p:nvPr/>
        </p:nvSpPr>
        <p:spPr>
          <a:xfrm>
            <a:off x="6440557" y="1452807"/>
            <a:ext cx="4732476" cy="646331"/>
          </a:xfrm>
          <a:prstGeom prst="rect">
            <a:avLst/>
          </a:prstGeom>
          <a:solidFill>
            <a:schemeClr val="accent3">
              <a:lumMod val="40000"/>
              <a:lumOff val="60000"/>
            </a:schemeClr>
          </a:solidFill>
        </p:spPr>
        <p:txBody>
          <a:bodyPr wrap="square">
            <a:spAutoFit/>
          </a:bodyPr>
          <a:lstStyle/>
          <a:p>
            <a:r>
              <a:rPr lang="en-IN" sz="1800" dirty="0">
                <a:effectLst/>
                <a:ea typeface="Calibri" panose="020F0502020204030204" pitchFamily="34" charset="0"/>
              </a:rPr>
              <a:t>Scatter plot of Feature variables and Close price for HDFC Stock</a:t>
            </a:r>
            <a:endParaRPr lang="en-US" dirty="0"/>
          </a:p>
        </p:txBody>
      </p:sp>
      <p:sp>
        <p:nvSpPr>
          <p:cNvPr id="18" name="TextBox 17">
            <a:extLst>
              <a:ext uri="{FF2B5EF4-FFF2-40B4-BE49-F238E27FC236}">
                <a16:creationId xmlns:a16="http://schemas.microsoft.com/office/drawing/2014/main" id="{EBE78701-8AA4-40AE-961C-0357B182FDFC}"/>
              </a:ext>
            </a:extLst>
          </p:cNvPr>
          <p:cNvSpPr txBox="1"/>
          <p:nvPr/>
        </p:nvSpPr>
        <p:spPr>
          <a:xfrm>
            <a:off x="6440557" y="3136316"/>
            <a:ext cx="4732479" cy="873572"/>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ea typeface="Calibri" panose="020F0502020204030204" pitchFamily="34" charset="0"/>
              </a:rPr>
              <a:t>Scatter plot of Feature variables and Close price for KOTAK Stock</a:t>
            </a:r>
            <a:endParaRPr lang="en-US" sz="1800" dirty="0">
              <a:effectLst/>
              <a:ea typeface="Times New Roman" panose="02020603050405020304" pitchFamily="18" charset="0"/>
            </a:endParaRPr>
          </a:p>
        </p:txBody>
      </p:sp>
      <p:sp>
        <p:nvSpPr>
          <p:cNvPr id="20" name="TextBox 19">
            <a:extLst>
              <a:ext uri="{FF2B5EF4-FFF2-40B4-BE49-F238E27FC236}">
                <a16:creationId xmlns:a16="http://schemas.microsoft.com/office/drawing/2014/main" id="{0D0A357B-FD3E-44BC-9716-AA7969C9D9F4}"/>
              </a:ext>
            </a:extLst>
          </p:cNvPr>
          <p:cNvSpPr txBox="1"/>
          <p:nvPr/>
        </p:nvSpPr>
        <p:spPr>
          <a:xfrm>
            <a:off x="6440558" y="4943528"/>
            <a:ext cx="4732478" cy="873572"/>
          </a:xfrm>
          <a:prstGeom prst="rect">
            <a:avLst/>
          </a:prstGeom>
          <a:solidFill>
            <a:schemeClr val="accent3">
              <a:lumMod val="40000"/>
              <a:lumOff val="60000"/>
            </a:schemeClr>
          </a:solidFill>
        </p:spPr>
        <p:txBody>
          <a:bodyPr wrap="square">
            <a:spAutoFit/>
          </a:bodyPr>
          <a:lstStyle/>
          <a:p>
            <a:pPr marL="0" marR="0">
              <a:lnSpc>
                <a:spcPct val="150000"/>
              </a:lnSpc>
              <a:spcBef>
                <a:spcPts val="0"/>
              </a:spcBef>
              <a:spcAft>
                <a:spcPts val="0"/>
              </a:spcAft>
            </a:pPr>
            <a:r>
              <a:rPr lang="en-IN" sz="1800" dirty="0">
                <a:effectLst/>
                <a:latin typeface="+mj-lt"/>
                <a:ea typeface="Calibri" panose="020F0502020204030204" pitchFamily="34" charset="0"/>
              </a:rPr>
              <a:t>Scatter plot of Feature variables and Close price for SBI Stock</a:t>
            </a:r>
            <a:endParaRPr lang="en-US" sz="1800" dirty="0">
              <a:effectLst/>
              <a:latin typeface="+mj-lt"/>
              <a:ea typeface="Times New Roman" panose="02020603050405020304" pitchFamily="18" charset="0"/>
            </a:endParaRPr>
          </a:p>
        </p:txBody>
      </p:sp>
      <p:pic>
        <p:nvPicPr>
          <p:cNvPr id="3" name="Picture 2">
            <a:extLst>
              <a:ext uri="{FF2B5EF4-FFF2-40B4-BE49-F238E27FC236}">
                <a16:creationId xmlns:a16="http://schemas.microsoft.com/office/drawing/2014/main" id="{83FADF59-CDBD-492D-BD31-0340A81FC514}"/>
              </a:ext>
            </a:extLst>
          </p:cNvPr>
          <p:cNvPicPr>
            <a:picLocks noChangeAspect="1"/>
          </p:cNvPicPr>
          <p:nvPr/>
        </p:nvPicPr>
        <p:blipFill>
          <a:blip r:embed="rId2"/>
          <a:stretch>
            <a:fillRect/>
          </a:stretch>
        </p:blipFill>
        <p:spPr>
          <a:xfrm>
            <a:off x="674954" y="1452808"/>
            <a:ext cx="2598333" cy="1453096"/>
          </a:xfrm>
          <a:prstGeom prst="rect">
            <a:avLst/>
          </a:prstGeom>
        </p:spPr>
      </p:pic>
      <p:pic>
        <p:nvPicPr>
          <p:cNvPr id="11" name="Picture 10">
            <a:extLst>
              <a:ext uri="{FF2B5EF4-FFF2-40B4-BE49-F238E27FC236}">
                <a16:creationId xmlns:a16="http://schemas.microsoft.com/office/drawing/2014/main" id="{124B3701-318A-4045-8F93-145DD5173C98}"/>
              </a:ext>
            </a:extLst>
          </p:cNvPr>
          <p:cNvPicPr>
            <a:picLocks noChangeAspect="1"/>
          </p:cNvPicPr>
          <p:nvPr/>
        </p:nvPicPr>
        <p:blipFill>
          <a:blip r:embed="rId3"/>
          <a:stretch>
            <a:fillRect/>
          </a:stretch>
        </p:blipFill>
        <p:spPr>
          <a:xfrm>
            <a:off x="674956" y="3136316"/>
            <a:ext cx="2598331" cy="1521919"/>
          </a:xfrm>
          <a:prstGeom prst="rect">
            <a:avLst/>
          </a:prstGeom>
        </p:spPr>
      </p:pic>
      <p:pic>
        <p:nvPicPr>
          <p:cNvPr id="5" name="Picture 4">
            <a:extLst>
              <a:ext uri="{FF2B5EF4-FFF2-40B4-BE49-F238E27FC236}">
                <a16:creationId xmlns:a16="http://schemas.microsoft.com/office/drawing/2014/main" id="{EB959101-B1E2-43CC-8B11-CA956D208081}"/>
              </a:ext>
            </a:extLst>
          </p:cNvPr>
          <p:cNvPicPr>
            <a:picLocks noChangeAspect="1"/>
          </p:cNvPicPr>
          <p:nvPr/>
        </p:nvPicPr>
        <p:blipFill>
          <a:blip r:embed="rId4"/>
          <a:stretch>
            <a:fillRect/>
          </a:stretch>
        </p:blipFill>
        <p:spPr>
          <a:xfrm>
            <a:off x="784483" y="4807439"/>
            <a:ext cx="2379274" cy="1472884"/>
          </a:xfrm>
          <a:prstGeom prst="rect">
            <a:avLst/>
          </a:prstGeom>
        </p:spPr>
      </p:pic>
    </p:spTree>
    <p:extLst>
      <p:ext uri="{BB962C8B-B14F-4D97-AF65-F5344CB8AC3E}">
        <p14:creationId xmlns:p14="http://schemas.microsoft.com/office/powerpoint/2010/main" val="1942099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407108"/>
            <a:ext cx="8382000" cy="670055"/>
          </a:xfrm>
        </p:spPr>
        <p:txBody>
          <a:bodyPr/>
          <a:lstStyle/>
          <a:p>
            <a:r>
              <a:rPr lang="en-US" dirty="0"/>
              <a:t>Modeling </a:t>
            </a:r>
          </a:p>
        </p:txBody>
      </p:sp>
      <p:sp>
        <p:nvSpPr>
          <p:cNvPr id="3" name="TextBox 2"/>
          <p:cNvSpPr txBox="1"/>
          <p:nvPr/>
        </p:nvSpPr>
        <p:spPr>
          <a:xfrm>
            <a:off x="5964072" y="1146411"/>
            <a:ext cx="5923129" cy="338554"/>
          </a:xfrm>
          <a:prstGeom prst="rect">
            <a:avLst/>
          </a:prstGeom>
          <a:noFill/>
        </p:spPr>
        <p:txBody>
          <a:bodyPr wrap="square" rtlCol="0">
            <a:spAutoFit/>
          </a:bodyPr>
          <a:lstStyle/>
          <a:p>
            <a:r>
              <a:rPr lang="en-US" sz="1600" dirty="0"/>
              <a:t>Modeling Techniques | Modeling Process | Model Building  </a:t>
            </a:r>
          </a:p>
        </p:txBody>
      </p:sp>
      <p:cxnSp>
        <p:nvCxnSpPr>
          <p:cNvPr id="13" name="Straight Connector 12">
            <a:extLst>
              <a:ext uri="{FF2B5EF4-FFF2-40B4-BE49-F238E27FC236}">
                <a16:creationId xmlns:a16="http://schemas.microsoft.com/office/drawing/2014/main" id="{8E6EED3A-8FDE-4E5B-8398-D128E5E23E7D}"/>
              </a:ext>
            </a:extLst>
          </p:cNvPr>
          <p:cNvCxnSpPr>
            <a:cxnSpLocks/>
          </p:cNvCxnSpPr>
          <p:nvPr/>
        </p:nvCxnSpPr>
        <p:spPr>
          <a:xfrm>
            <a:off x="2811790" y="1484965"/>
            <a:ext cx="0" cy="47618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6BD51D9-2338-4429-96EC-F43C3DC980E6}"/>
              </a:ext>
            </a:extLst>
          </p:cNvPr>
          <p:cNvPicPr>
            <a:picLocks noChangeAspect="1"/>
          </p:cNvPicPr>
          <p:nvPr/>
        </p:nvPicPr>
        <p:blipFill>
          <a:blip r:embed="rId2"/>
          <a:stretch>
            <a:fillRect/>
          </a:stretch>
        </p:blipFill>
        <p:spPr>
          <a:xfrm>
            <a:off x="237355" y="2726356"/>
            <a:ext cx="2452833" cy="654316"/>
          </a:xfrm>
          <a:prstGeom prst="rect">
            <a:avLst/>
          </a:prstGeom>
        </p:spPr>
      </p:pic>
      <p:pic>
        <p:nvPicPr>
          <p:cNvPr id="8" name="Picture 7">
            <a:extLst>
              <a:ext uri="{FF2B5EF4-FFF2-40B4-BE49-F238E27FC236}">
                <a16:creationId xmlns:a16="http://schemas.microsoft.com/office/drawing/2014/main" id="{628B51A6-66C8-4572-8335-C0BD8F7881C9}"/>
              </a:ext>
            </a:extLst>
          </p:cNvPr>
          <p:cNvPicPr>
            <a:picLocks noChangeAspect="1"/>
          </p:cNvPicPr>
          <p:nvPr/>
        </p:nvPicPr>
        <p:blipFill>
          <a:blip r:embed="rId3"/>
          <a:stretch>
            <a:fillRect/>
          </a:stretch>
        </p:blipFill>
        <p:spPr>
          <a:xfrm>
            <a:off x="187805" y="3522149"/>
            <a:ext cx="2502383" cy="880710"/>
          </a:xfrm>
          <a:prstGeom prst="rect">
            <a:avLst/>
          </a:prstGeom>
        </p:spPr>
      </p:pic>
      <p:pic>
        <p:nvPicPr>
          <p:cNvPr id="10" name="Picture 9">
            <a:extLst>
              <a:ext uri="{FF2B5EF4-FFF2-40B4-BE49-F238E27FC236}">
                <a16:creationId xmlns:a16="http://schemas.microsoft.com/office/drawing/2014/main" id="{50DFD046-418B-480D-A4AF-78B9A6B8F114}"/>
              </a:ext>
            </a:extLst>
          </p:cNvPr>
          <p:cNvPicPr>
            <a:picLocks noChangeAspect="1"/>
          </p:cNvPicPr>
          <p:nvPr/>
        </p:nvPicPr>
        <p:blipFill>
          <a:blip r:embed="rId4"/>
          <a:stretch>
            <a:fillRect/>
          </a:stretch>
        </p:blipFill>
        <p:spPr>
          <a:xfrm>
            <a:off x="187805" y="4491497"/>
            <a:ext cx="2502377" cy="880708"/>
          </a:xfrm>
          <a:prstGeom prst="rect">
            <a:avLst/>
          </a:prstGeom>
        </p:spPr>
      </p:pic>
      <p:pic>
        <p:nvPicPr>
          <p:cNvPr id="11" name="Picture 10">
            <a:extLst>
              <a:ext uri="{FF2B5EF4-FFF2-40B4-BE49-F238E27FC236}">
                <a16:creationId xmlns:a16="http://schemas.microsoft.com/office/drawing/2014/main" id="{065610E7-A5D8-4460-9DC9-02338F714734}"/>
              </a:ext>
            </a:extLst>
          </p:cNvPr>
          <p:cNvPicPr>
            <a:picLocks noChangeAspect="1"/>
          </p:cNvPicPr>
          <p:nvPr/>
        </p:nvPicPr>
        <p:blipFill>
          <a:blip r:embed="rId5"/>
          <a:stretch>
            <a:fillRect/>
          </a:stretch>
        </p:blipFill>
        <p:spPr>
          <a:xfrm>
            <a:off x="92766" y="5377750"/>
            <a:ext cx="2597416" cy="651403"/>
          </a:xfrm>
          <a:prstGeom prst="rect">
            <a:avLst/>
          </a:prstGeom>
        </p:spPr>
      </p:pic>
      <p:sp>
        <p:nvSpPr>
          <p:cNvPr id="22" name="TextBox 21">
            <a:extLst>
              <a:ext uri="{FF2B5EF4-FFF2-40B4-BE49-F238E27FC236}">
                <a16:creationId xmlns:a16="http://schemas.microsoft.com/office/drawing/2014/main" id="{B99693CD-0403-4AC0-9242-C8F6FA7FFB27}"/>
              </a:ext>
            </a:extLst>
          </p:cNvPr>
          <p:cNvSpPr txBox="1"/>
          <p:nvPr/>
        </p:nvSpPr>
        <p:spPr>
          <a:xfrm>
            <a:off x="2933389" y="1769913"/>
            <a:ext cx="8819313" cy="646331"/>
          </a:xfrm>
          <a:prstGeom prst="rect">
            <a:avLst/>
          </a:prstGeom>
          <a:solidFill>
            <a:schemeClr val="accent3">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i="0" u="none" strike="noStrike" kern="1800" cap="none" spc="0" normalizeH="0" baseline="0" noProof="0" dirty="0">
                <a:ln>
                  <a:noFill/>
                </a:ln>
                <a:solidFill>
                  <a:prstClr val="black"/>
                </a:solidFill>
                <a:effectLst/>
                <a:uLnTx/>
                <a:uFillTx/>
                <a:latin typeface="Roboto Slab"/>
                <a:ea typeface="Times New Roman" panose="02020603050405020304" pitchFamily="18" charset="0"/>
                <a:cs typeface="Times New Roman" panose="02020603050405020304" pitchFamily="18" charset="0"/>
              </a:rPr>
              <a:t>Direction Detection by 6,10,14 days consecutive closing prices split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i="0" u="none" strike="noStrike" kern="1800" cap="none" spc="0" normalizeH="0" baseline="0" noProof="0" dirty="0">
                <a:ln>
                  <a:noFill/>
                </a:ln>
                <a:solidFill>
                  <a:prstClr val="black"/>
                </a:solidFill>
                <a:effectLst/>
                <a:uLnTx/>
                <a:uFillTx/>
                <a:latin typeface="Roboto Slab"/>
                <a:ea typeface="Times New Roman" panose="02020603050405020304" pitchFamily="18" charset="0"/>
                <a:cs typeface="Times New Roman" panose="02020603050405020304" pitchFamily="18" charset="0"/>
              </a:rPr>
              <a:t>week on week.</a:t>
            </a:r>
            <a:endParaRPr kumimoji="0" lang="en-US" i="0" u="none" strike="noStrike" kern="1200" cap="none" spc="0" normalizeH="0" baseline="0" noProof="0" dirty="0">
              <a:ln>
                <a:noFill/>
              </a:ln>
              <a:solidFill>
                <a:prstClr val="black"/>
              </a:solidFill>
              <a:effectLst/>
              <a:uLnTx/>
              <a:uFillTx/>
              <a:latin typeface="Roboto Slab"/>
              <a:ea typeface="+mn-ea"/>
              <a:cs typeface="+mn-cs"/>
            </a:endParaRPr>
          </a:p>
        </p:txBody>
      </p:sp>
      <p:sp>
        <p:nvSpPr>
          <p:cNvPr id="17" name="TextBox 16">
            <a:extLst>
              <a:ext uri="{FF2B5EF4-FFF2-40B4-BE49-F238E27FC236}">
                <a16:creationId xmlns:a16="http://schemas.microsoft.com/office/drawing/2014/main" id="{99D6DB36-3969-4CE6-9161-DFC899C79FDC}"/>
              </a:ext>
            </a:extLst>
          </p:cNvPr>
          <p:cNvSpPr txBox="1"/>
          <p:nvPr/>
        </p:nvSpPr>
        <p:spPr>
          <a:xfrm>
            <a:off x="397566" y="1769913"/>
            <a:ext cx="2292626" cy="923330"/>
          </a:xfrm>
          <a:prstGeom prst="rect">
            <a:avLst/>
          </a:prstGeom>
          <a:solidFill>
            <a:schemeClr val="accent1">
              <a:lumMod val="60000"/>
              <a:lumOff val="40000"/>
            </a:schemeClr>
          </a:solidFill>
          <a:ln>
            <a:solidFill>
              <a:schemeClr val="accent1">
                <a:lumMod val="40000"/>
                <a:lumOff val="60000"/>
              </a:schemeClr>
            </a:solidFill>
          </a:ln>
        </p:spPr>
        <p:txBody>
          <a:bodyPr wrap="square" rtlCol="0">
            <a:spAutoFit/>
          </a:bodyPr>
          <a:lstStyle/>
          <a:p>
            <a:r>
              <a:rPr lang="en-US" dirty="0">
                <a:highlight>
                  <a:srgbClr val="00FFFF"/>
                </a:highlight>
              </a:rPr>
              <a:t>Feature                Engineering       CLOSE      PRICE                 </a:t>
            </a:r>
          </a:p>
        </p:txBody>
      </p:sp>
      <p:sp>
        <p:nvSpPr>
          <p:cNvPr id="28" name="TextBox 27">
            <a:extLst>
              <a:ext uri="{FF2B5EF4-FFF2-40B4-BE49-F238E27FC236}">
                <a16:creationId xmlns:a16="http://schemas.microsoft.com/office/drawing/2014/main" id="{37378349-8B00-4077-B28E-F7D01B5112C5}"/>
              </a:ext>
            </a:extLst>
          </p:cNvPr>
          <p:cNvSpPr txBox="1"/>
          <p:nvPr/>
        </p:nvSpPr>
        <p:spPr>
          <a:xfrm>
            <a:off x="2933390" y="2698270"/>
            <a:ext cx="8835270" cy="923330"/>
          </a:xfrm>
          <a:prstGeom prst="rect">
            <a:avLst/>
          </a:prstGeom>
          <a:solidFill>
            <a:schemeClr val="accent3">
              <a:lumMod val="40000"/>
              <a:lumOff val="60000"/>
            </a:schemeClr>
          </a:solidFill>
        </p:spPr>
        <p:txBody>
          <a:bodyPr wrap="square">
            <a:spAutoFit/>
          </a:bodyPr>
          <a:lstStyle/>
          <a:p>
            <a:r>
              <a:rPr lang="en-US" dirty="0"/>
              <a:t>Go Long Direction Prediction is performed using Momentum Indicators as Feature Variables on 0.5% percentage change of the closing price.</a:t>
            </a:r>
          </a:p>
          <a:p>
            <a:r>
              <a:rPr lang="en-US" dirty="0"/>
              <a:t>Similar process is repeated for other Technical Indicators namely </a:t>
            </a:r>
          </a:p>
        </p:txBody>
      </p:sp>
      <p:sp>
        <p:nvSpPr>
          <p:cNvPr id="30" name="TextBox 29">
            <a:extLst>
              <a:ext uri="{FF2B5EF4-FFF2-40B4-BE49-F238E27FC236}">
                <a16:creationId xmlns:a16="http://schemas.microsoft.com/office/drawing/2014/main" id="{51096976-C02A-4C65-B981-E9323AC89C21}"/>
              </a:ext>
            </a:extLst>
          </p:cNvPr>
          <p:cNvSpPr txBox="1"/>
          <p:nvPr/>
        </p:nvSpPr>
        <p:spPr>
          <a:xfrm>
            <a:off x="2917424" y="3576181"/>
            <a:ext cx="8835278" cy="369332"/>
          </a:xfrm>
          <a:prstGeom prst="rect">
            <a:avLst/>
          </a:prstGeom>
          <a:solidFill>
            <a:schemeClr val="accent3">
              <a:lumMod val="40000"/>
              <a:lumOff val="60000"/>
            </a:schemeClr>
          </a:solidFill>
        </p:spPr>
        <p:txBody>
          <a:bodyPr wrap="square">
            <a:spAutoFit/>
          </a:bodyPr>
          <a:lstStyle/>
          <a:p>
            <a:r>
              <a:rPr lang="en-US" dirty="0"/>
              <a:t>Trend Indicators, volatility Indicators and Volume Indicators.</a:t>
            </a:r>
          </a:p>
        </p:txBody>
      </p:sp>
      <p:sp>
        <p:nvSpPr>
          <p:cNvPr id="16" name="TextBox 15">
            <a:extLst>
              <a:ext uri="{FF2B5EF4-FFF2-40B4-BE49-F238E27FC236}">
                <a16:creationId xmlns:a16="http://schemas.microsoft.com/office/drawing/2014/main" id="{E60F5CEB-BAEC-40AF-8329-34812AD261FE}"/>
              </a:ext>
            </a:extLst>
          </p:cNvPr>
          <p:cNvSpPr txBox="1"/>
          <p:nvPr/>
        </p:nvSpPr>
        <p:spPr>
          <a:xfrm>
            <a:off x="2900114" y="5364453"/>
            <a:ext cx="8852588" cy="923330"/>
          </a:xfrm>
          <a:prstGeom prst="rect">
            <a:avLst/>
          </a:prstGeom>
          <a:solidFill>
            <a:schemeClr val="accent3">
              <a:lumMod val="40000"/>
              <a:lumOff val="60000"/>
            </a:schemeClr>
          </a:solidFill>
        </p:spPr>
        <p:txBody>
          <a:bodyPr wrap="square">
            <a:spAutoFit/>
          </a:bodyPr>
          <a:lstStyle/>
          <a:p>
            <a:r>
              <a:rPr lang="en-US" dirty="0"/>
              <a:t>The Classification Models used are Logistic Regression, K Nearest Neighbours, XG Boost, Decision Tree using Grid SearchCV and Cross Validation and Random Forest using Randomized SearchCV and Cross Validation.</a:t>
            </a:r>
          </a:p>
        </p:txBody>
      </p:sp>
      <p:sp>
        <p:nvSpPr>
          <p:cNvPr id="18" name="TextBox 17">
            <a:extLst>
              <a:ext uri="{FF2B5EF4-FFF2-40B4-BE49-F238E27FC236}">
                <a16:creationId xmlns:a16="http://schemas.microsoft.com/office/drawing/2014/main" id="{789CBC18-164F-4D4F-9AC5-5D0FF516944D}"/>
              </a:ext>
            </a:extLst>
          </p:cNvPr>
          <p:cNvSpPr txBox="1"/>
          <p:nvPr/>
        </p:nvSpPr>
        <p:spPr>
          <a:xfrm>
            <a:off x="2933388" y="4100237"/>
            <a:ext cx="8819307" cy="923330"/>
          </a:xfrm>
          <a:prstGeom prst="rect">
            <a:avLst/>
          </a:prstGeom>
          <a:solidFill>
            <a:schemeClr val="accent3">
              <a:lumMod val="40000"/>
              <a:lumOff val="60000"/>
            </a:schemeClr>
          </a:solidFill>
        </p:spPr>
        <p:txBody>
          <a:bodyPr wrap="square">
            <a:spAutoFit/>
          </a:bodyPr>
          <a:lstStyle/>
          <a:p>
            <a:r>
              <a:rPr lang="en-IN" dirty="0">
                <a:effectLst/>
                <a:latin typeface="+mj-lt"/>
                <a:ea typeface="Times New Roman" panose="02020603050405020304" pitchFamily="18" charset="0"/>
              </a:rPr>
              <a:t>if the percentage change of the closing price is more than 0.5%, the direction of the closing price is treated as positive, and suitable for long Trading in the stock market.</a:t>
            </a:r>
            <a:endParaRPr lang="en-US" dirty="0">
              <a:latin typeface="+mj-lt"/>
            </a:endParaRPr>
          </a:p>
        </p:txBody>
      </p:sp>
    </p:spTree>
    <p:extLst>
      <p:ext uri="{BB962C8B-B14F-4D97-AF65-F5344CB8AC3E}">
        <p14:creationId xmlns:p14="http://schemas.microsoft.com/office/powerpoint/2010/main" val="31246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lstStyle/>
          <a:p>
            <a:r>
              <a:rPr lang="en-US" dirty="0"/>
              <a:t>Model Evaluation using LR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3898992885"/>
              </p:ext>
            </p:extLst>
          </p:nvPr>
        </p:nvGraphicFramePr>
        <p:xfrm>
          <a:off x="342346" y="1460518"/>
          <a:ext cx="8218558" cy="4548018"/>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97751">
                <a:tc>
                  <a:txBody>
                    <a:bodyPr/>
                    <a:lstStyle/>
                    <a:p>
                      <a:r>
                        <a:rPr lang="en-US" sz="1600" dirty="0"/>
                        <a:t>Direction Detection </a:t>
                      </a:r>
                      <a:r>
                        <a:rPr lang="en-IN" sz="1600" b="1" kern="1200" dirty="0">
                          <a:solidFill>
                            <a:schemeClr val="dk1"/>
                          </a:solidFill>
                          <a:effectLst/>
                          <a:latin typeface="+mn-lt"/>
                          <a:ea typeface="+mn-ea"/>
                          <a:cs typeface="+mn-cs"/>
                        </a:rPr>
                        <a:t>by 6,10,14 days consecutive closing prices split week on the week</a:t>
                      </a:r>
                      <a:endParaRPr lang="en-US" sz="1600" dirty="0"/>
                    </a:p>
                  </a:txBody>
                  <a:tcPr/>
                </a:tc>
                <a:tc>
                  <a:txBody>
                    <a:bodyPr/>
                    <a:lstStyle/>
                    <a:p>
                      <a:r>
                        <a:rPr lang="en-US" sz="1600" dirty="0"/>
                        <a:t>precision-0.35</a:t>
                      </a:r>
                    </a:p>
                    <a:p>
                      <a:r>
                        <a:rPr lang="en-US" sz="1600" dirty="0"/>
                        <a:t>recall-0.60</a:t>
                      </a:r>
                    </a:p>
                    <a:p>
                      <a:r>
                        <a:rPr lang="en-US" sz="1600" dirty="0"/>
                        <a:t>accuracy-0.35</a:t>
                      </a:r>
                    </a:p>
                  </a:txBody>
                  <a:tcPr/>
                </a:tc>
                <a:tc>
                  <a:txBody>
                    <a:bodyPr/>
                    <a:lstStyle/>
                    <a:p>
                      <a:r>
                        <a:rPr lang="en-US" sz="1600" dirty="0"/>
                        <a:t>Precision-0.37</a:t>
                      </a:r>
                    </a:p>
                    <a:p>
                      <a:r>
                        <a:rPr lang="en-US" sz="1600" dirty="0"/>
                        <a:t>recall-0.74</a:t>
                      </a:r>
                    </a:p>
                    <a:p>
                      <a:r>
                        <a:rPr lang="en-US" sz="1600" dirty="0"/>
                        <a:t>accuracy-0.36</a:t>
                      </a:r>
                    </a:p>
                  </a:txBody>
                  <a:tcPr/>
                </a:tc>
                <a:tc>
                  <a:txBody>
                    <a:bodyPr/>
                    <a:lstStyle/>
                    <a:p>
                      <a:r>
                        <a:rPr lang="en-US" sz="1600" dirty="0"/>
                        <a:t>Precision-0.36</a:t>
                      </a:r>
                    </a:p>
                    <a:p>
                      <a:r>
                        <a:rPr lang="en-US" sz="1600" dirty="0"/>
                        <a:t>recall-1.00</a:t>
                      </a:r>
                    </a:p>
                    <a:p>
                      <a:r>
                        <a:rPr lang="en-US" sz="1600" dirty="0"/>
                        <a:t>accuracy-0.36</a:t>
                      </a:r>
                    </a:p>
                  </a:txBody>
                  <a:tcPr/>
                </a:tc>
                <a:extLst>
                  <a:ext uri="{0D108BD9-81ED-4DB2-BD59-A6C34878D82A}">
                    <a16:rowId xmlns:a16="http://schemas.microsoft.com/office/drawing/2014/main" val="4048329215"/>
                  </a:ext>
                </a:extLst>
              </a:tr>
              <a:tr h="809106">
                <a:tc>
                  <a:txBody>
                    <a:bodyPr/>
                    <a:lstStyle/>
                    <a:p>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Volume Indicators </a:t>
                      </a:r>
                      <a:endParaRPr lang="en-US" sz="1600" dirty="0"/>
                    </a:p>
                  </a:txBody>
                  <a:tcPr/>
                </a:tc>
                <a:tc>
                  <a:txBody>
                    <a:bodyPr/>
                    <a:lstStyle/>
                    <a:p>
                      <a:r>
                        <a:rPr lang="en-US" sz="1600" dirty="0"/>
                        <a:t>precision-0.98</a:t>
                      </a:r>
                    </a:p>
                    <a:p>
                      <a:r>
                        <a:rPr lang="en-US" sz="1600" dirty="0"/>
                        <a:t>recall-0.83</a:t>
                      </a:r>
                    </a:p>
                    <a:p>
                      <a:r>
                        <a:rPr lang="en-US" sz="1600" dirty="0"/>
                        <a:t>accuracy-0.92</a:t>
                      </a:r>
                    </a:p>
                  </a:txBody>
                  <a:tcPr/>
                </a:tc>
                <a:tc>
                  <a:txBody>
                    <a:bodyPr/>
                    <a:lstStyle/>
                    <a:p>
                      <a:r>
                        <a:rPr lang="en-US" sz="1600" dirty="0"/>
                        <a:t>precision-0.99</a:t>
                      </a:r>
                    </a:p>
                    <a:p>
                      <a:r>
                        <a:rPr lang="en-US" sz="1600" dirty="0"/>
                        <a:t>recall-0.93</a:t>
                      </a:r>
                    </a:p>
                    <a:p>
                      <a:r>
                        <a:rPr lang="en-US" sz="1600" dirty="0"/>
                        <a:t>accuracy-0.97</a:t>
                      </a:r>
                    </a:p>
                  </a:txBody>
                  <a:tcPr/>
                </a:tc>
                <a:tc>
                  <a:txBody>
                    <a:bodyPr/>
                    <a:lstStyle/>
                    <a:p>
                      <a:r>
                        <a:rPr lang="en-US" sz="1600" dirty="0"/>
                        <a:t>precision-0.92</a:t>
                      </a:r>
                    </a:p>
                    <a:p>
                      <a:r>
                        <a:rPr lang="en-US" sz="1600" dirty="0"/>
                        <a:t>recall-0.80</a:t>
                      </a:r>
                    </a:p>
                    <a:p>
                      <a:r>
                        <a:rPr lang="en-US" sz="1600" dirty="0"/>
                        <a:t>accuracy-0.90</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Momentum Indicators </a:t>
                      </a:r>
                      <a:endParaRPr lang="en-US" sz="1600" dirty="0"/>
                    </a:p>
                    <a:p>
                      <a:endParaRPr lang="en-US" sz="1600" dirty="0"/>
                    </a:p>
                  </a:txBody>
                  <a:tcPr/>
                </a:tc>
                <a:tc>
                  <a:txBody>
                    <a:bodyPr/>
                    <a:lstStyle/>
                    <a:p>
                      <a:r>
                        <a:rPr lang="en-US" sz="1600" dirty="0"/>
                        <a:t>precision-0.71</a:t>
                      </a:r>
                    </a:p>
                    <a:p>
                      <a:r>
                        <a:rPr lang="en-US" sz="1600" dirty="0"/>
                        <a:t>recall-0.63</a:t>
                      </a:r>
                    </a:p>
                    <a:p>
                      <a:r>
                        <a:rPr lang="en-US" sz="1600" dirty="0"/>
                        <a:t>Accuracy-0.76</a:t>
                      </a:r>
                    </a:p>
                  </a:txBody>
                  <a:tcPr/>
                </a:tc>
                <a:tc>
                  <a:txBody>
                    <a:bodyPr/>
                    <a:lstStyle/>
                    <a:p>
                      <a:r>
                        <a:rPr lang="en-US" sz="1600" dirty="0"/>
                        <a:t>precision-0.73</a:t>
                      </a:r>
                    </a:p>
                    <a:p>
                      <a:r>
                        <a:rPr lang="en-US" sz="1600" dirty="0"/>
                        <a:t>recall-0.61</a:t>
                      </a:r>
                    </a:p>
                    <a:p>
                      <a:r>
                        <a:rPr lang="en-US" sz="1600" dirty="0"/>
                        <a:t>accuracy-0.75</a:t>
                      </a:r>
                    </a:p>
                  </a:txBody>
                  <a:tcPr/>
                </a:tc>
                <a:tc>
                  <a:txBody>
                    <a:bodyPr/>
                    <a:lstStyle/>
                    <a:p>
                      <a:r>
                        <a:rPr lang="en-US" sz="1600" dirty="0"/>
                        <a:t>precision-0.69</a:t>
                      </a:r>
                    </a:p>
                    <a:p>
                      <a:r>
                        <a:rPr lang="en-US" sz="1600" dirty="0"/>
                        <a:t>recall-0.62</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Trend Indicators </a:t>
                      </a:r>
                      <a:endParaRPr lang="en-US" sz="1600" dirty="0"/>
                    </a:p>
                    <a:p>
                      <a:endParaRPr lang="en-US" sz="1600" dirty="0"/>
                    </a:p>
                  </a:txBody>
                  <a:tcPr/>
                </a:tc>
                <a:tc>
                  <a:txBody>
                    <a:bodyPr/>
                    <a:lstStyle/>
                    <a:p>
                      <a:r>
                        <a:rPr lang="en-US" sz="1600" dirty="0"/>
                        <a:t>precision-0.83</a:t>
                      </a:r>
                    </a:p>
                    <a:p>
                      <a:r>
                        <a:rPr lang="en-US" sz="1600" dirty="0"/>
                        <a:t>recall-0.59</a:t>
                      </a:r>
                    </a:p>
                    <a:p>
                      <a:r>
                        <a:rPr lang="en-US" sz="1600" dirty="0"/>
                        <a:t>Accuracy-0.80</a:t>
                      </a:r>
                    </a:p>
                  </a:txBody>
                  <a:tcPr/>
                </a:tc>
                <a:tc>
                  <a:txBody>
                    <a:bodyPr/>
                    <a:lstStyle/>
                    <a:p>
                      <a:r>
                        <a:rPr lang="en-US" sz="1600" dirty="0"/>
                        <a:t>precision-0.76</a:t>
                      </a:r>
                    </a:p>
                    <a:p>
                      <a:r>
                        <a:rPr lang="en-US" sz="1600" dirty="0"/>
                        <a:t>recall-0.48</a:t>
                      </a:r>
                    </a:p>
                    <a:p>
                      <a:r>
                        <a:rPr lang="en-US" sz="1600" dirty="0"/>
                        <a:t>accuracy-0.72</a:t>
                      </a:r>
                    </a:p>
                  </a:txBody>
                  <a:tcPr/>
                </a:tc>
                <a:tc>
                  <a:txBody>
                    <a:bodyPr/>
                    <a:lstStyle/>
                    <a:p>
                      <a:r>
                        <a:rPr lang="en-US" sz="1600" dirty="0"/>
                        <a:t>precision-0.78</a:t>
                      </a:r>
                    </a:p>
                    <a:p>
                      <a:r>
                        <a:rPr lang="en-US" sz="1600" dirty="0"/>
                        <a:t>recall-0.49</a:t>
                      </a:r>
                    </a:p>
                    <a:p>
                      <a:r>
                        <a:rPr lang="en-US" sz="1600" dirty="0"/>
                        <a:t>accuracy-0.74</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Volatility</a:t>
                      </a:r>
                      <a:r>
                        <a:rPr lang="en-IN" sz="1600" kern="1200" dirty="0">
                          <a:solidFill>
                            <a:schemeClr val="dk1"/>
                          </a:solidFill>
                          <a:effectLst/>
                          <a:latin typeface="+mn-lt"/>
                          <a:ea typeface="+mn-ea"/>
                          <a:cs typeface="+mn-cs"/>
                        </a:rPr>
                        <a:t> Indicators </a:t>
                      </a:r>
                      <a:endParaRPr lang="en-US" sz="1600" dirty="0"/>
                    </a:p>
                    <a:p>
                      <a:endParaRPr lang="en-US" sz="1600" dirty="0"/>
                    </a:p>
                  </a:txBody>
                  <a:tcPr/>
                </a:tc>
                <a:tc>
                  <a:txBody>
                    <a:bodyPr/>
                    <a:lstStyle/>
                    <a:p>
                      <a:r>
                        <a:rPr lang="en-US" sz="1600" dirty="0"/>
                        <a:t>precision-0.93</a:t>
                      </a:r>
                    </a:p>
                    <a:p>
                      <a:r>
                        <a:rPr lang="en-US" sz="1600" dirty="0"/>
                        <a:t>recall-0.47</a:t>
                      </a:r>
                    </a:p>
                    <a:p>
                      <a:r>
                        <a:rPr lang="en-US" sz="1600" dirty="0"/>
                        <a:t>Accuracy-0.77</a:t>
                      </a:r>
                    </a:p>
                  </a:txBody>
                  <a:tcPr/>
                </a:tc>
                <a:tc>
                  <a:txBody>
                    <a:bodyPr/>
                    <a:lstStyle/>
                    <a:p>
                      <a:r>
                        <a:rPr lang="en-US" sz="1600" dirty="0"/>
                        <a:t>precision-0.90</a:t>
                      </a:r>
                    </a:p>
                    <a:p>
                      <a:r>
                        <a:rPr lang="en-US" sz="1600" dirty="0"/>
                        <a:t>recall-0.40</a:t>
                      </a:r>
                    </a:p>
                    <a:p>
                      <a:r>
                        <a:rPr lang="en-US" sz="1600" dirty="0"/>
                        <a:t>accuracy-0.74</a:t>
                      </a:r>
                    </a:p>
                  </a:txBody>
                  <a:tcPr/>
                </a:tc>
                <a:tc>
                  <a:txBody>
                    <a:bodyPr/>
                    <a:lstStyle/>
                    <a:p>
                      <a:r>
                        <a:rPr lang="en-US" sz="1600" dirty="0"/>
                        <a:t>precision-0.81</a:t>
                      </a:r>
                    </a:p>
                    <a:p>
                      <a:r>
                        <a:rPr lang="en-US" sz="1600" dirty="0"/>
                        <a:t>recall-0.30</a:t>
                      </a:r>
                    </a:p>
                    <a:p>
                      <a:r>
                        <a:rPr lang="en-US" sz="1600" dirty="0"/>
                        <a:t>accuracy-0.70</a:t>
                      </a:r>
                    </a:p>
                  </a:txBody>
                  <a:tcPr/>
                </a:tc>
                <a:extLst>
                  <a:ext uri="{0D108BD9-81ED-4DB2-BD59-A6C34878D82A}">
                    <a16:rowId xmlns:a16="http://schemas.microsoft.com/office/drawing/2014/main" val="1608354669"/>
                  </a:ext>
                </a:extLst>
              </a:tr>
            </a:tbl>
          </a:graphicData>
        </a:graphic>
      </p:graphicFrame>
    </p:spTree>
    <p:extLst>
      <p:ext uri="{BB962C8B-B14F-4D97-AF65-F5344CB8AC3E}">
        <p14:creationId xmlns:p14="http://schemas.microsoft.com/office/powerpoint/2010/main" val="1651307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3858180443"/>
              </p:ext>
            </p:extLst>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80010">
                <a:tc>
                  <a:txBody>
                    <a:bodyPr/>
                    <a:lstStyle/>
                    <a:p>
                      <a:r>
                        <a:rPr lang="en-US" sz="1600" dirty="0"/>
                        <a:t>Direction Detection </a:t>
                      </a:r>
                      <a:r>
                        <a:rPr lang="en-IN" sz="1600" b="1" kern="1200" dirty="0">
                          <a:solidFill>
                            <a:schemeClr val="dk1"/>
                          </a:solidFill>
                          <a:effectLst/>
                          <a:latin typeface="+mn-lt"/>
                          <a:ea typeface="+mn-ea"/>
                          <a:cs typeface="+mn-cs"/>
                        </a:rPr>
                        <a:t>by 6,10,14 days consecutive closing prices split week on the week</a:t>
                      </a:r>
                      <a:endParaRPr lang="en-US" sz="1600" dirty="0"/>
                    </a:p>
                  </a:txBody>
                  <a:tcPr/>
                </a:tc>
                <a:tc>
                  <a:txBody>
                    <a:bodyPr/>
                    <a:lstStyle/>
                    <a:p>
                      <a:r>
                        <a:rPr lang="en-US" sz="1600" dirty="0"/>
                        <a:t>precision-0.85</a:t>
                      </a:r>
                    </a:p>
                    <a:p>
                      <a:r>
                        <a:rPr lang="en-US" sz="1600" dirty="0"/>
                        <a:t>recall-0.89</a:t>
                      </a:r>
                    </a:p>
                    <a:p>
                      <a:r>
                        <a:rPr lang="en-US" sz="1600" dirty="0"/>
                        <a:t>accuracy-0.87</a:t>
                      </a:r>
                    </a:p>
                  </a:txBody>
                  <a:tcPr/>
                </a:tc>
                <a:tc>
                  <a:txBody>
                    <a:bodyPr/>
                    <a:lstStyle/>
                    <a:p>
                      <a:r>
                        <a:rPr lang="en-US" sz="1600" dirty="0"/>
                        <a:t>Precision-0.71</a:t>
                      </a:r>
                    </a:p>
                    <a:p>
                      <a:r>
                        <a:rPr lang="en-US" sz="1600" dirty="0"/>
                        <a:t>recall-0.79</a:t>
                      </a:r>
                    </a:p>
                    <a:p>
                      <a:r>
                        <a:rPr lang="en-US" sz="1600" dirty="0"/>
                        <a:t>accuracy-0.74</a:t>
                      </a:r>
                    </a:p>
                  </a:txBody>
                  <a:tcPr/>
                </a:tc>
                <a:tc>
                  <a:txBody>
                    <a:bodyPr/>
                    <a:lstStyle/>
                    <a:p>
                      <a:r>
                        <a:rPr lang="en-US" sz="1600" dirty="0"/>
                        <a:t>Precision-0.83</a:t>
                      </a:r>
                    </a:p>
                    <a:p>
                      <a:r>
                        <a:rPr lang="en-US" sz="1600" dirty="0"/>
                        <a:t>recall-0.88</a:t>
                      </a:r>
                    </a:p>
                    <a:p>
                      <a:r>
                        <a:rPr lang="en-US" sz="1600" dirty="0"/>
                        <a:t>accuracy-0.85</a:t>
                      </a:r>
                    </a:p>
                  </a:txBody>
                  <a:tcPr/>
                </a:tc>
                <a:extLst>
                  <a:ext uri="{0D108BD9-81ED-4DB2-BD59-A6C34878D82A}">
                    <a16:rowId xmlns:a16="http://schemas.microsoft.com/office/drawing/2014/main" val="4048329215"/>
                  </a:ext>
                </a:extLst>
              </a:tr>
              <a:tr h="809106">
                <a:tc>
                  <a:txBody>
                    <a:bodyPr/>
                    <a:lstStyle/>
                    <a:p>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Volume Indicators </a:t>
                      </a:r>
                      <a:endParaRPr lang="en-US" sz="1600" dirty="0"/>
                    </a:p>
                  </a:txBody>
                  <a:tcPr/>
                </a:tc>
                <a:tc>
                  <a:txBody>
                    <a:bodyPr/>
                    <a:lstStyle/>
                    <a:p>
                      <a:r>
                        <a:rPr lang="en-US" sz="1600" dirty="0"/>
                        <a:t>precision-0.93</a:t>
                      </a:r>
                    </a:p>
                    <a:p>
                      <a:r>
                        <a:rPr lang="en-US" sz="1600" dirty="0"/>
                        <a:t>recall-0.69</a:t>
                      </a:r>
                    </a:p>
                    <a:p>
                      <a:r>
                        <a:rPr lang="en-US" sz="1600" dirty="0"/>
                        <a:t>accuracy-0.85</a:t>
                      </a:r>
                    </a:p>
                  </a:txBody>
                  <a:tcPr/>
                </a:tc>
                <a:tc>
                  <a:txBody>
                    <a:bodyPr/>
                    <a:lstStyle/>
                    <a:p>
                      <a:r>
                        <a:rPr lang="en-US" sz="1600" dirty="0"/>
                        <a:t>precision-0.92</a:t>
                      </a:r>
                    </a:p>
                    <a:p>
                      <a:r>
                        <a:rPr lang="en-US" sz="1600" dirty="0"/>
                        <a:t>recall-0.79</a:t>
                      </a:r>
                    </a:p>
                    <a:p>
                      <a:r>
                        <a:rPr lang="en-US" sz="1600" dirty="0"/>
                        <a:t>accuracy-0.89</a:t>
                      </a:r>
                    </a:p>
                  </a:txBody>
                  <a:tcPr/>
                </a:tc>
                <a:tc>
                  <a:txBody>
                    <a:bodyPr/>
                    <a:lstStyle/>
                    <a:p>
                      <a:r>
                        <a:rPr lang="en-US" sz="1600" dirty="0"/>
                        <a:t>precision-0.90</a:t>
                      </a:r>
                    </a:p>
                    <a:p>
                      <a:r>
                        <a:rPr lang="en-US" sz="1600" dirty="0"/>
                        <a:t>recall-0.73</a:t>
                      </a:r>
                    </a:p>
                    <a:p>
                      <a:r>
                        <a:rPr lang="en-US" sz="1600" dirty="0"/>
                        <a:t>accuracy-0.86</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Momentum Indicators </a:t>
                      </a:r>
                      <a:endParaRPr lang="en-US" sz="1600" dirty="0"/>
                    </a:p>
                    <a:p>
                      <a:endParaRPr lang="en-US" sz="160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Trend Indicators </a:t>
                      </a:r>
                      <a:endParaRPr lang="en-US" sz="1600" dirty="0"/>
                    </a:p>
                    <a:p>
                      <a:endParaRPr lang="en-US" sz="160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Trend Indicators </a:t>
                      </a:r>
                      <a:endParaRPr lang="en-US" sz="1600" dirty="0"/>
                    </a:p>
                    <a:p>
                      <a:endParaRPr lang="en-US" sz="160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a16="http://schemas.microsoft.com/office/drawing/2014/main" val="1608354669"/>
                  </a:ext>
                </a:extLst>
              </a:tr>
            </a:tbl>
          </a:graphicData>
        </a:graphic>
      </p:graphicFrame>
    </p:spTree>
    <p:extLst>
      <p:ext uri="{BB962C8B-B14F-4D97-AF65-F5344CB8AC3E}">
        <p14:creationId xmlns:p14="http://schemas.microsoft.com/office/powerpoint/2010/main" val="4060453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rmAutofit/>
          </a:bodyPr>
          <a:lstStyle/>
          <a:p>
            <a:r>
              <a:rPr lang="en-US" sz="2800" dirty="0"/>
              <a:t>Model Evaluation using XG Boost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extLst>
              <p:ext uri="{D42A27DB-BD31-4B8C-83A1-F6EECF244321}">
                <p14:modId xmlns:p14="http://schemas.microsoft.com/office/powerpoint/2010/main" val="1490435006"/>
              </p:ext>
            </p:extLst>
          </p:nvPr>
        </p:nvGraphicFramePr>
        <p:xfrm>
          <a:off x="342346" y="1460518"/>
          <a:ext cx="8218558" cy="4699108"/>
        </p:xfrm>
        <a:graphic>
          <a:graphicData uri="http://schemas.openxmlformats.org/drawingml/2006/table">
            <a:tbl>
              <a:tblPr firstRow="1" bandRow="1">
                <a:tableStyleId>{5C22544A-7EE6-4342-B048-85BDC9FD1C3A}</a:tableStyleId>
              </a:tblPr>
              <a:tblGrid>
                <a:gridCol w="3145950">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1048841">
                <a:tc>
                  <a:txBody>
                    <a:bodyPr/>
                    <a:lstStyle/>
                    <a:p>
                      <a:r>
                        <a:rPr lang="en-US" sz="1600" dirty="0"/>
                        <a:t>Direction Detection </a:t>
                      </a:r>
                      <a:r>
                        <a:rPr lang="en-IN" sz="1600" b="1" kern="1200" dirty="0">
                          <a:solidFill>
                            <a:schemeClr val="dk1"/>
                          </a:solidFill>
                          <a:effectLst/>
                          <a:latin typeface="+mn-lt"/>
                          <a:ea typeface="+mn-ea"/>
                          <a:cs typeface="+mn-cs"/>
                        </a:rPr>
                        <a:t>by 6,10,14 days consecutive closing prices split week on the week</a:t>
                      </a:r>
                      <a:endParaRPr lang="en-US" sz="1600" dirty="0"/>
                    </a:p>
                  </a:txBody>
                  <a:tcPr/>
                </a:tc>
                <a:tc>
                  <a:txBody>
                    <a:bodyPr/>
                    <a:lstStyle/>
                    <a:p>
                      <a:r>
                        <a:rPr lang="en-US" sz="1600" dirty="0"/>
                        <a:t>precision-0.35</a:t>
                      </a:r>
                    </a:p>
                    <a:p>
                      <a:r>
                        <a:rPr lang="en-US" sz="1600" dirty="0"/>
                        <a:t>recall-0.42</a:t>
                      </a:r>
                    </a:p>
                    <a:p>
                      <a:r>
                        <a:rPr lang="en-US" sz="1600" dirty="0"/>
                        <a:t>accuracy-0.40</a:t>
                      </a:r>
                    </a:p>
                  </a:txBody>
                  <a:tcPr/>
                </a:tc>
                <a:tc>
                  <a:txBody>
                    <a:bodyPr/>
                    <a:lstStyle/>
                    <a:p>
                      <a:r>
                        <a:rPr lang="en-US" sz="1600" dirty="0"/>
                        <a:t>Precision-0.38</a:t>
                      </a:r>
                    </a:p>
                    <a:p>
                      <a:r>
                        <a:rPr lang="en-US" sz="1600" dirty="0"/>
                        <a:t>recall-0.41</a:t>
                      </a:r>
                    </a:p>
                    <a:p>
                      <a:r>
                        <a:rPr lang="en-US" sz="1600" dirty="0"/>
                        <a:t>accuracy-0.40</a:t>
                      </a:r>
                    </a:p>
                  </a:txBody>
                  <a:tcPr/>
                </a:tc>
                <a:tc>
                  <a:txBody>
                    <a:bodyPr/>
                    <a:lstStyle/>
                    <a:p>
                      <a:r>
                        <a:rPr lang="en-US" sz="1600" dirty="0"/>
                        <a:t>Precision-0.38</a:t>
                      </a:r>
                    </a:p>
                    <a:p>
                      <a:r>
                        <a:rPr lang="en-US" sz="1600" dirty="0"/>
                        <a:t>recall-0.47</a:t>
                      </a:r>
                    </a:p>
                    <a:p>
                      <a:r>
                        <a:rPr lang="en-US" sz="1600" dirty="0"/>
                        <a:t>accuracy-0.37</a:t>
                      </a:r>
                    </a:p>
                  </a:txBody>
                  <a:tcPr/>
                </a:tc>
                <a:extLst>
                  <a:ext uri="{0D108BD9-81ED-4DB2-BD59-A6C34878D82A}">
                    <a16:rowId xmlns:a16="http://schemas.microsoft.com/office/drawing/2014/main" val="4048329215"/>
                  </a:ext>
                </a:extLst>
              </a:tr>
              <a:tr h="809106">
                <a:tc>
                  <a:txBody>
                    <a:bodyPr/>
                    <a:lstStyle/>
                    <a:p>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Volume Indicators</a:t>
                      </a:r>
                    </a:p>
                    <a:p>
                      <a:r>
                        <a:rPr lang="en-IN" sz="1600" b="1" kern="1200">
                          <a:solidFill>
                            <a:schemeClr val="dk1"/>
                          </a:solidFill>
                          <a:effectLst/>
                          <a:latin typeface="+mn-lt"/>
                          <a:ea typeface="+mn-ea"/>
                          <a:cs typeface="+mn-cs"/>
                        </a:rPr>
                        <a:t>(LR Classifier )</a:t>
                      </a:r>
                      <a:endParaRPr lang="en-US" sz="1600" b="1" dirty="0"/>
                    </a:p>
                  </a:txBody>
                  <a:tcPr/>
                </a:tc>
                <a:tc>
                  <a:txBody>
                    <a:bodyPr/>
                    <a:lstStyle/>
                    <a:p>
                      <a:r>
                        <a:rPr lang="en-US" sz="1600" dirty="0"/>
                        <a:t>precision-0.90</a:t>
                      </a:r>
                    </a:p>
                    <a:p>
                      <a:r>
                        <a:rPr lang="en-US" sz="1600" dirty="0"/>
                        <a:t>recall-0.73</a:t>
                      </a:r>
                    </a:p>
                    <a:p>
                      <a:r>
                        <a:rPr lang="en-US" sz="1600" dirty="0"/>
                        <a:t>accuracy-0.86</a:t>
                      </a:r>
                    </a:p>
                  </a:txBody>
                  <a:tcPr/>
                </a:tc>
                <a:tc>
                  <a:txBody>
                    <a:bodyPr/>
                    <a:lstStyle/>
                    <a:p>
                      <a:r>
                        <a:rPr lang="en-US" sz="1600" dirty="0"/>
                        <a:t>precision-0.92</a:t>
                      </a:r>
                    </a:p>
                    <a:p>
                      <a:r>
                        <a:rPr lang="en-US" sz="1600" dirty="0"/>
                        <a:t>recall-0.87</a:t>
                      </a:r>
                    </a:p>
                    <a:p>
                      <a:r>
                        <a:rPr lang="en-US" sz="1600" dirty="0"/>
                        <a:t>accuracy-0.92</a:t>
                      </a:r>
                    </a:p>
                  </a:txBody>
                  <a:tcPr/>
                </a:tc>
                <a:tc>
                  <a:txBody>
                    <a:bodyPr/>
                    <a:lstStyle/>
                    <a:p>
                      <a:r>
                        <a:rPr lang="en-US" sz="1600" dirty="0"/>
                        <a:t>precision-0.88</a:t>
                      </a:r>
                    </a:p>
                    <a:p>
                      <a:r>
                        <a:rPr lang="en-US" sz="1600" dirty="0"/>
                        <a:t>recall-0.82</a:t>
                      </a:r>
                    </a:p>
                    <a:p>
                      <a:r>
                        <a:rPr lang="en-US" sz="1600" dirty="0"/>
                        <a:t>accuracy-0.89</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Momentum Indicators </a:t>
                      </a:r>
                      <a:endParaRPr lang="en-US" sz="1600" dirty="0"/>
                    </a:p>
                    <a:p>
                      <a:endParaRPr lang="en-US" sz="1600" dirty="0"/>
                    </a:p>
                  </a:txBody>
                  <a:tcPr/>
                </a:tc>
                <a:tc>
                  <a:txBody>
                    <a:bodyPr/>
                    <a:lstStyle/>
                    <a:p>
                      <a:r>
                        <a:rPr lang="en-US" sz="1600" dirty="0"/>
                        <a:t>precision-0.70</a:t>
                      </a:r>
                    </a:p>
                    <a:p>
                      <a:r>
                        <a:rPr lang="en-US" sz="1600" dirty="0"/>
                        <a:t>recall-0.61</a:t>
                      </a:r>
                    </a:p>
                    <a:p>
                      <a:r>
                        <a:rPr lang="en-US" sz="1600" dirty="0"/>
                        <a:t>Accuracy-0.75</a:t>
                      </a:r>
                    </a:p>
                  </a:txBody>
                  <a:tcPr/>
                </a:tc>
                <a:tc>
                  <a:txBody>
                    <a:bodyPr/>
                    <a:lstStyle/>
                    <a:p>
                      <a:r>
                        <a:rPr lang="en-US" sz="1600" dirty="0"/>
                        <a:t>precision-0.74</a:t>
                      </a:r>
                    </a:p>
                    <a:p>
                      <a:r>
                        <a:rPr lang="en-US" sz="1600" dirty="0"/>
                        <a:t>recall-0.59</a:t>
                      </a:r>
                    </a:p>
                    <a:p>
                      <a:r>
                        <a:rPr lang="en-US" sz="1600" dirty="0"/>
                        <a:t>accuracy-0.75</a:t>
                      </a:r>
                    </a:p>
                  </a:txBody>
                  <a:tcPr/>
                </a:tc>
                <a:tc>
                  <a:txBody>
                    <a:bodyPr/>
                    <a:lstStyle/>
                    <a:p>
                      <a:r>
                        <a:rPr lang="en-US" sz="1600" dirty="0"/>
                        <a:t>precision-0.70</a:t>
                      </a:r>
                    </a:p>
                    <a:p>
                      <a:r>
                        <a:rPr lang="en-US" sz="1600" dirty="0"/>
                        <a:t>recall-0.59</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Trend Indicators </a:t>
                      </a:r>
                      <a:endParaRPr lang="en-US" sz="1600" dirty="0"/>
                    </a:p>
                    <a:p>
                      <a:endParaRPr lang="en-US" sz="1600" dirty="0"/>
                    </a:p>
                  </a:txBody>
                  <a:tcPr/>
                </a:tc>
                <a:tc>
                  <a:txBody>
                    <a:bodyPr/>
                    <a:lstStyle/>
                    <a:p>
                      <a:r>
                        <a:rPr lang="en-US" sz="1600" dirty="0"/>
                        <a:t>precision-0.85</a:t>
                      </a:r>
                    </a:p>
                    <a:p>
                      <a:r>
                        <a:rPr lang="en-US" sz="1600" dirty="0"/>
                        <a:t>recall-0.65</a:t>
                      </a:r>
                    </a:p>
                    <a:p>
                      <a:r>
                        <a:rPr lang="en-US" sz="1600" dirty="0"/>
                        <a:t>Accuracy-0.82</a:t>
                      </a:r>
                    </a:p>
                  </a:txBody>
                  <a:tcPr/>
                </a:tc>
                <a:tc>
                  <a:txBody>
                    <a:bodyPr/>
                    <a:lstStyle/>
                    <a:p>
                      <a:r>
                        <a:rPr lang="en-US" sz="1600" dirty="0"/>
                        <a:t>precision-0.82</a:t>
                      </a:r>
                    </a:p>
                    <a:p>
                      <a:r>
                        <a:rPr lang="en-US" sz="1600" dirty="0"/>
                        <a:t>recall-0.61</a:t>
                      </a:r>
                    </a:p>
                    <a:p>
                      <a:r>
                        <a:rPr lang="en-US" sz="1600" dirty="0"/>
                        <a:t>accuracy-0.79</a:t>
                      </a:r>
                    </a:p>
                  </a:txBody>
                  <a:tcPr/>
                </a:tc>
                <a:tc>
                  <a:txBody>
                    <a:bodyPr/>
                    <a:lstStyle/>
                    <a:p>
                      <a:r>
                        <a:rPr lang="en-US" sz="1600" dirty="0"/>
                        <a:t>precision-0.83</a:t>
                      </a:r>
                    </a:p>
                    <a:p>
                      <a:r>
                        <a:rPr lang="en-US" sz="1600" dirty="0"/>
                        <a:t>recall-0.67</a:t>
                      </a:r>
                    </a:p>
                    <a:p>
                      <a:r>
                        <a:rPr lang="en-US" sz="1600" dirty="0"/>
                        <a:t>accuracy-0.81</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Trend Indicators </a:t>
                      </a:r>
                      <a:endParaRPr lang="en-US" sz="1600" dirty="0"/>
                    </a:p>
                    <a:p>
                      <a:endParaRPr lang="en-US" sz="1600" dirty="0"/>
                    </a:p>
                  </a:txBody>
                  <a:tcPr/>
                </a:tc>
                <a:tc>
                  <a:txBody>
                    <a:bodyPr/>
                    <a:lstStyle/>
                    <a:p>
                      <a:r>
                        <a:rPr lang="en-US" sz="1600" dirty="0"/>
                        <a:t>precision-0.84</a:t>
                      </a:r>
                    </a:p>
                    <a:p>
                      <a:r>
                        <a:rPr lang="en-US" sz="1600" dirty="0"/>
                        <a:t>recall-0.69</a:t>
                      </a:r>
                    </a:p>
                    <a:p>
                      <a:r>
                        <a:rPr lang="en-US" sz="1600" dirty="0"/>
                        <a:t>Accuracy-0.82</a:t>
                      </a:r>
                    </a:p>
                  </a:txBody>
                  <a:tcPr/>
                </a:tc>
                <a:tc>
                  <a:txBody>
                    <a:bodyPr/>
                    <a:lstStyle/>
                    <a:p>
                      <a:r>
                        <a:rPr lang="en-US" sz="1600" dirty="0"/>
                        <a:t>precision-0.81</a:t>
                      </a:r>
                    </a:p>
                    <a:p>
                      <a:r>
                        <a:rPr lang="en-US" sz="1600" dirty="0"/>
                        <a:t>recall-0.63</a:t>
                      </a:r>
                    </a:p>
                    <a:p>
                      <a:r>
                        <a:rPr lang="en-US" sz="1600" dirty="0"/>
                        <a:t>accuracy-0.79</a:t>
                      </a:r>
                    </a:p>
                  </a:txBody>
                  <a:tcPr/>
                </a:tc>
                <a:tc>
                  <a:txBody>
                    <a:bodyPr/>
                    <a:lstStyle/>
                    <a:p>
                      <a:r>
                        <a:rPr lang="en-US" sz="1600" dirty="0"/>
                        <a:t>precision-0.80</a:t>
                      </a:r>
                    </a:p>
                    <a:p>
                      <a:r>
                        <a:rPr lang="en-US" sz="1600" dirty="0"/>
                        <a:t>recall-0.67</a:t>
                      </a:r>
                    </a:p>
                    <a:p>
                      <a:r>
                        <a:rPr lang="en-US" sz="1600" dirty="0"/>
                        <a:t>accuracy-0.81</a:t>
                      </a:r>
                    </a:p>
                  </a:txBody>
                  <a:tcPr/>
                </a:tc>
                <a:extLst>
                  <a:ext uri="{0D108BD9-81ED-4DB2-BD59-A6C34878D82A}">
                    <a16:rowId xmlns:a16="http://schemas.microsoft.com/office/drawing/2014/main" val="1608354669"/>
                  </a:ext>
                </a:extLst>
              </a:tr>
            </a:tbl>
          </a:graphicData>
        </a:graphic>
      </p:graphicFrame>
    </p:spTree>
    <p:extLst>
      <p:ext uri="{BB962C8B-B14F-4D97-AF65-F5344CB8AC3E}">
        <p14:creationId xmlns:p14="http://schemas.microsoft.com/office/powerpoint/2010/main" val="13464859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Deployment </a:t>
            </a:r>
          </a:p>
        </p:txBody>
      </p:sp>
      <p:sp>
        <p:nvSpPr>
          <p:cNvPr id="3" name="TextBox 2"/>
          <p:cNvSpPr txBox="1"/>
          <p:nvPr/>
        </p:nvSpPr>
        <p:spPr>
          <a:xfrm>
            <a:off x="6155140" y="1049867"/>
            <a:ext cx="5732061" cy="338554"/>
          </a:xfrm>
          <a:prstGeom prst="rect">
            <a:avLst/>
          </a:prstGeom>
          <a:noFill/>
        </p:spPr>
        <p:txBody>
          <a:bodyPr wrap="square" rtlCol="0">
            <a:spAutoFit/>
          </a:bodyPr>
          <a:lstStyle/>
          <a:p>
            <a:pPr algn="r"/>
            <a:r>
              <a:rPr lang="en-US" sz="1600" dirty="0"/>
              <a:t>Demonstration </a:t>
            </a:r>
          </a:p>
        </p:txBody>
      </p:sp>
      <p:pic>
        <p:nvPicPr>
          <p:cNvPr id="5" name="Picture 4">
            <a:extLst>
              <a:ext uri="{FF2B5EF4-FFF2-40B4-BE49-F238E27FC236}">
                <a16:creationId xmlns:a16="http://schemas.microsoft.com/office/drawing/2014/main" id="{22E622DA-E051-4B60-BECA-47E1785E5D68}"/>
              </a:ext>
            </a:extLst>
          </p:cNvPr>
          <p:cNvPicPr>
            <a:picLocks noChangeAspect="1"/>
          </p:cNvPicPr>
          <p:nvPr/>
        </p:nvPicPr>
        <p:blipFill>
          <a:blip r:embed="rId2"/>
          <a:stretch>
            <a:fillRect/>
          </a:stretch>
        </p:blipFill>
        <p:spPr>
          <a:xfrm>
            <a:off x="451980" y="1336778"/>
            <a:ext cx="6208312" cy="2660705"/>
          </a:xfrm>
          <a:prstGeom prst="rect">
            <a:avLst/>
          </a:prstGeom>
        </p:spPr>
      </p:pic>
      <p:cxnSp>
        <p:nvCxnSpPr>
          <p:cNvPr id="9" name="Straight Connector 8">
            <a:extLst>
              <a:ext uri="{FF2B5EF4-FFF2-40B4-BE49-F238E27FC236}">
                <a16:creationId xmlns:a16="http://schemas.microsoft.com/office/drawing/2014/main" id="{94C2163A-00AA-4EBE-9C8C-C97EC7091CE9}"/>
              </a:ext>
            </a:extLst>
          </p:cNvPr>
          <p:cNvCxnSpPr/>
          <p:nvPr/>
        </p:nvCxnSpPr>
        <p:spPr>
          <a:xfrm>
            <a:off x="7043351" y="1394599"/>
            <a:ext cx="0" cy="4975309"/>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54AC259-D06B-4CB0-AB80-503A3AE3B5E3}"/>
              </a:ext>
            </a:extLst>
          </p:cNvPr>
          <p:cNvSpPr txBox="1"/>
          <p:nvPr/>
        </p:nvSpPr>
        <p:spPr>
          <a:xfrm>
            <a:off x="7295521" y="1906709"/>
            <a:ext cx="4473146" cy="1477328"/>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As per the proposal for future assignments, the dashboard takes API as an input Derived from the machine/deep learning algorithms for multi-label features with an end-to-end UI Interface.</a:t>
            </a:r>
          </a:p>
        </p:txBody>
      </p:sp>
      <p:pic>
        <p:nvPicPr>
          <p:cNvPr id="4" name="Picture 3">
            <a:extLst>
              <a:ext uri="{FF2B5EF4-FFF2-40B4-BE49-F238E27FC236}">
                <a16:creationId xmlns:a16="http://schemas.microsoft.com/office/drawing/2014/main" id="{9E49AF1F-17D9-49B0-AC58-2822EEBD903C}"/>
              </a:ext>
            </a:extLst>
          </p:cNvPr>
          <p:cNvPicPr>
            <a:picLocks noChangeAspect="1"/>
          </p:cNvPicPr>
          <p:nvPr/>
        </p:nvPicPr>
        <p:blipFill>
          <a:blip r:embed="rId3"/>
          <a:stretch>
            <a:fillRect/>
          </a:stretch>
        </p:blipFill>
        <p:spPr>
          <a:xfrm>
            <a:off x="545772" y="4166208"/>
            <a:ext cx="3522644" cy="2122918"/>
          </a:xfrm>
          <a:prstGeom prst="rect">
            <a:avLst/>
          </a:prstGeom>
        </p:spPr>
      </p:pic>
    </p:spTree>
    <p:extLst>
      <p:ext uri="{BB962C8B-B14F-4D97-AF65-F5344CB8AC3E}">
        <p14:creationId xmlns:p14="http://schemas.microsoft.com/office/powerpoint/2010/main" val="343696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0624-2BF1-4E0F-B92A-7A60DF36EFB9}"/>
              </a:ext>
            </a:extLst>
          </p:cNvPr>
          <p:cNvSpPr>
            <a:spLocks noGrp="1"/>
          </p:cNvSpPr>
          <p:nvPr>
            <p:ph type="title"/>
          </p:nvPr>
        </p:nvSpPr>
        <p:spPr/>
        <p:txBody>
          <a:bodyPr>
            <a:noAutofit/>
          </a:bodyPr>
          <a:lstStyle/>
          <a:p>
            <a:pPr algn="l"/>
            <a:r>
              <a:rPr lang="en-US" dirty="0"/>
              <a:t>Model Evaluation using RF Classifier</a:t>
            </a:r>
          </a:p>
        </p:txBody>
      </p:sp>
      <p:graphicFrame>
        <p:nvGraphicFramePr>
          <p:cNvPr id="3" name="Table 3">
            <a:extLst>
              <a:ext uri="{FF2B5EF4-FFF2-40B4-BE49-F238E27FC236}">
                <a16:creationId xmlns:a16="http://schemas.microsoft.com/office/drawing/2014/main" id="{4CB985F9-99EB-4423-BA3C-40181D261C12}"/>
              </a:ext>
            </a:extLst>
          </p:cNvPr>
          <p:cNvGraphicFramePr>
            <a:graphicFrameLocks noGrp="1"/>
          </p:cNvGraphicFramePr>
          <p:nvPr/>
        </p:nvGraphicFramePr>
        <p:xfrm>
          <a:off x="339213" y="1460518"/>
          <a:ext cx="8221691" cy="4530277"/>
        </p:xfrm>
        <a:graphic>
          <a:graphicData uri="http://schemas.openxmlformats.org/drawingml/2006/table">
            <a:tbl>
              <a:tblPr firstRow="1" bandRow="1">
                <a:tableStyleId>{5C22544A-7EE6-4342-B048-85BDC9FD1C3A}</a:tableStyleId>
              </a:tblPr>
              <a:tblGrid>
                <a:gridCol w="3149083">
                  <a:extLst>
                    <a:ext uri="{9D8B030D-6E8A-4147-A177-3AD203B41FA5}">
                      <a16:colId xmlns:a16="http://schemas.microsoft.com/office/drawing/2014/main" val="4219639610"/>
                    </a:ext>
                  </a:extLst>
                </a:gridCol>
                <a:gridCol w="1770008">
                  <a:extLst>
                    <a:ext uri="{9D8B030D-6E8A-4147-A177-3AD203B41FA5}">
                      <a16:colId xmlns:a16="http://schemas.microsoft.com/office/drawing/2014/main" val="1669447782"/>
                    </a:ext>
                  </a:extLst>
                </a:gridCol>
                <a:gridCol w="1633803">
                  <a:extLst>
                    <a:ext uri="{9D8B030D-6E8A-4147-A177-3AD203B41FA5}">
                      <a16:colId xmlns:a16="http://schemas.microsoft.com/office/drawing/2014/main" val="2157121228"/>
                    </a:ext>
                  </a:extLst>
                </a:gridCol>
                <a:gridCol w="1668797">
                  <a:extLst>
                    <a:ext uri="{9D8B030D-6E8A-4147-A177-3AD203B41FA5}">
                      <a16:colId xmlns:a16="http://schemas.microsoft.com/office/drawing/2014/main" val="2436946099"/>
                    </a:ext>
                  </a:extLst>
                </a:gridCol>
              </a:tblGrid>
              <a:tr h="358427">
                <a:tc>
                  <a:txBody>
                    <a:bodyPr/>
                    <a:lstStyle/>
                    <a:p>
                      <a:endParaRPr lang="en-US" sz="1600" dirty="0"/>
                    </a:p>
                  </a:txBody>
                  <a:tcPr/>
                </a:tc>
                <a:tc>
                  <a:txBody>
                    <a:bodyPr/>
                    <a:lstStyle/>
                    <a:p>
                      <a:r>
                        <a:rPr lang="en-US" sz="1600" dirty="0"/>
                        <a:t>HDFC</a:t>
                      </a:r>
                    </a:p>
                  </a:txBody>
                  <a:tcPr/>
                </a:tc>
                <a:tc>
                  <a:txBody>
                    <a:bodyPr/>
                    <a:lstStyle/>
                    <a:p>
                      <a:r>
                        <a:rPr lang="en-US" sz="1600" dirty="0"/>
                        <a:t>KOTAK</a:t>
                      </a:r>
                    </a:p>
                  </a:txBody>
                  <a:tcPr/>
                </a:tc>
                <a:tc>
                  <a:txBody>
                    <a:bodyPr/>
                    <a:lstStyle/>
                    <a:p>
                      <a:r>
                        <a:rPr lang="en-US" sz="1600" dirty="0"/>
                        <a:t>SBI</a:t>
                      </a:r>
                    </a:p>
                  </a:txBody>
                  <a:tcPr/>
                </a:tc>
                <a:extLst>
                  <a:ext uri="{0D108BD9-81ED-4DB2-BD59-A6C34878D82A}">
                    <a16:rowId xmlns:a16="http://schemas.microsoft.com/office/drawing/2014/main" val="3870858729"/>
                  </a:ext>
                </a:extLst>
              </a:tr>
              <a:tr h="880010">
                <a:tc>
                  <a:txBody>
                    <a:bodyPr/>
                    <a:lstStyle/>
                    <a:p>
                      <a:r>
                        <a:rPr lang="en-US" sz="1600" dirty="0"/>
                        <a:t>Direction Detection </a:t>
                      </a:r>
                      <a:r>
                        <a:rPr lang="en-IN" sz="1600" b="1" kern="1200" dirty="0">
                          <a:solidFill>
                            <a:schemeClr val="dk1"/>
                          </a:solidFill>
                          <a:effectLst/>
                          <a:latin typeface="+mn-lt"/>
                          <a:ea typeface="+mn-ea"/>
                          <a:cs typeface="+mn-cs"/>
                        </a:rPr>
                        <a:t>by 6,10,14 days consecutive closing prices split week on the week</a:t>
                      </a:r>
                      <a:endParaRPr lang="en-US" sz="1600" dirty="0"/>
                    </a:p>
                  </a:txBody>
                  <a:tcPr/>
                </a:tc>
                <a:tc>
                  <a:txBody>
                    <a:bodyPr/>
                    <a:lstStyle/>
                    <a:p>
                      <a:r>
                        <a:rPr lang="en-US" sz="1600" dirty="0"/>
                        <a:t>precision-0.85</a:t>
                      </a:r>
                    </a:p>
                    <a:p>
                      <a:r>
                        <a:rPr lang="en-US" sz="1600" dirty="0"/>
                        <a:t>recall-0.89</a:t>
                      </a:r>
                    </a:p>
                    <a:p>
                      <a:r>
                        <a:rPr lang="en-US" sz="1600" dirty="0"/>
                        <a:t>accuracy-0.87</a:t>
                      </a:r>
                    </a:p>
                  </a:txBody>
                  <a:tcPr/>
                </a:tc>
                <a:tc>
                  <a:txBody>
                    <a:bodyPr/>
                    <a:lstStyle/>
                    <a:p>
                      <a:r>
                        <a:rPr lang="en-US" sz="1600" dirty="0"/>
                        <a:t>Precision-0.71</a:t>
                      </a:r>
                    </a:p>
                    <a:p>
                      <a:r>
                        <a:rPr lang="en-US" sz="1600" dirty="0"/>
                        <a:t>recall-0.79</a:t>
                      </a:r>
                    </a:p>
                    <a:p>
                      <a:r>
                        <a:rPr lang="en-US" sz="1600" dirty="0"/>
                        <a:t>accuracy-0.74</a:t>
                      </a:r>
                    </a:p>
                  </a:txBody>
                  <a:tcPr/>
                </a:tc>
                <a:tc>
                  <a:txBody>
                    <a:bodyPr/>
                    <a:lstStyle/>
                    <a:p>
                      <a:r>
                        <a:rPr lang="en-US" sz="1600" dirty="0"/>
                        <a:t>Precision-0.83</a:t>
                      </a:r>
                    </a:p>
                    <a:p>
                      <a:r>
                        <a:rPr lang="en-US" sz="1600" dirty="0"/>
                        <a:t>recall-0.88</a:t>
                      </a:r>
                    </a:p>
                    <a:p>
                      <a:r>
                        <a:rPr lang="en-US" sz="1600" dirty="0"/>
                        <a:t>accuracy-0.85</a:t>
                      </a:r>
                    </a:p>
                  </a:txBody>
                  <a:tcPr/>
                </a:tc>
                <a:extLst>
                  <a:ext uri="{0D108BD9-81ED-4DB2-BD59-A6C34878D82A}">
                    <a16:rowId xmlns:a16="http://schemas.microsoft.com/office/drawing/2014/main" val="4048329215"/>
                  </a:ext>
                </a:extLst>
              </a:tr>
              <a:tr h="809106">
                <a:tc>
                  <a:txBody>
                    <a:bodyPr/>
                    <a:lstStyle/>
                    <a:p>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Volume Indicators </a:t>
                      </a:r>
                      <a:endParaRPr lang="en-US" sz="1600" dirty="0"/>
                    </a:p>
                  </a:txBody>
                  <a:tcPr/>
                </a:tc>
                <a:tc>
                  <a:txBody>
                    <a:bodyPr/>
                    <a:lstStyle/>
                    <a:p>
                      <a:r>
                        <a:rPr lang="en-US" sz="1600" dirty="0"/>
                        <a:t>precision-0.93</a:t>
                      </a:r>
                    </a:p>
                    <a:p>
                      <a:r>
                        <a:rPr lang="en-US" sz="1600" dirty="0"/>
                        <a:t>recall-0.69</a:t>
                      </a:r>
                    </a:p>
                    <a:p>
                      <a:r>
                        <a:rPr lang="en-US" sz="1600" dirty="0"/>
                        <a:t>accuracy-0.85</a:t>
                      </a:r>
                    </a:p>
                  </a:txBody>
                  <a:tcPr/>
                </a:tc>
                <a:tc>
                  <a:txBody>
                    <a:bodyPr/>
                    <a:lstStyle/>
                    <a:p>
                      <a:r>
                        <a:rPr lang="en-US" sz="1600" dirty="0"/>
                        <a:t>precision-0.92</a:t>
                      </a:r>
                    </a:p>
                    <a:p>
                      <a:r>
                        <a:rPr lang="en-US" sz="1600" dirty="0"/>
                        <a:t>recall-0.79</a:t>
                      </a:r>
                    </a:p>
                    <a:p>
                      <a:r>
                        <a:rPr lang="en-US" sz="1600" dirty="0"/>
                        <a:t>accuracy-0.89</a:t>
                      </a:r>
                    </a:p>
                  </a:txBody>
                  <a:tcPr/>
                </a:tc>
                <a:tc>
                  <a:txBody>
                    <a:bodyPr/>
                    <a:lstStyle/>
                    <a:p>
                      <a:r>
                        <a:rPr lang="en-US" sz="1600" dirty="0"/>
                        <a:t>precision-0.90</a:t>
                      </a:r>
                    </a:p>
                    <a:p>
                      <a:r>
                        <a:rPr lang="en-US" sz="1600" dirty="0"/>
                        <a:t>recall-0.73</a:t>
                      </a:r>
                    </a:p>
                    <a:p>
                      <a:r>
                        <a:rPr lang="en-US" sz="1600" dirty="0"/>
                        <a:t>accuracy-0.86</a:t>
                      </a:r>
                    </a:p>
                  </a:txBody>
                  <a:tcPr/>
                </a:tc>
                <a:extLst>
                  <a:ext uri="{0D108BD9-81ED-4DB2-BD59-A6C34878D82A}">
                    <a16:rowId xmlns:a16="http://schemas.microsoft.com/office/drawing/2014/main" val="3794504522"/>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Momentum Indicators </a:t>
                      </a:r>
                      <a:endParaRPr lang="en-US" sz="1600" dirty="0"/>
                    </a:p>
                    <a:p>
                      <a:endParaRPr lang="en-US" sz="1600" dirty="0"/>
                    </a:p>
                  </a:txBody>
                  <a:tcPr/>
                </a:tc>
                <a:tc>
                  <a:txBody>
                    <a:bodyPr/>
                    <a:lstStyle/>
                    <a:p>
                      <a:r>
                        <a:rPr lang="en-US" sz="1600" dirty="0"/>
                        <a:t>precision-0.76</a:t>
                      </a:r>
                    </a:p>
                    <a:p>
                      <a:r>
                        <a:rPr lang="en-US" sz="1600" dirty="0"/>
                        <a:t>recall-0.51</a:t>
                      </a:r>
                    </a:p>
                    <a:p>
                      <a:r>
                        <a:rPr lang="en-US" sz="1600" dirty="0"/>
                        <a:t>Accuracy-0.75</a:t>
                      </a:r>
                    </a:p>
                  </a:txBody>
                  <a:tcPr/>
                </a:tc>
                <a:tc>
                  <a:txBody>
                    <a:bodyPr/>
                    <a:lstStyle/>
                    <a:p>
                      <a:r>
                        <a:rPr lang="en-US" sz="1600" dirty="0"/>
                        <a:t>precision-0.78</a:t>
                      </a:r>
                    </a:p>
                    <a:p>
                      <a:r>
                        <a:rPr lang="en-US" sz="1600" dirty="0"/>
                        <a:t>recall-0.50</a:t>
                      </a:r>
                    </a:p>
                    <a:p>
                      <a:r>
                        <a:rPr lang="en-US" sz="1600" dirty="0"/>
                        <a:t>accuracy-0.75</a:t>
                      </a:r>
                    </a:p>
                  </a:txBody>
                  <a:tcPr/>
                </a:tc>
                <a:tc>
                  <a:txBody>
                    <a:bodyPr/>
                    <a:lstStyle/>
                    <a:p>
                      <a:r>
                        <a:rPr lang="en-US" sz="1600" dirty="0"/>
                        <a:t>precision-0.72</a:t>
                      </a:r>
                    </a:p>
                    <a:p>
                      <a:r>
                        <a:rPr lang="en-US" sz="1600" dirty="0"/>
                        <a:t>recall-0.55</a:t>
                      </a:r>
                    </a:p>
                    <a:p>
                      <a:r>
                        <a:rPr lang="en-US" sz="1600" dirty="0"/>
                        <a:t>accuracy-0.74</a:t>
                      </a:r>
                    </a:p>
                  </a:txBody>
                  <a:tcPr/>
                </a:tc>
                <a:extLst>
                  <a:ext uri="{0D108BD9-81ED-4DB2-BD59-A6C34878D82A}">
                    <a16:rowId xmlns:a16="http://schemas.microsoft.com/office/drawing/2014/main" val="2376373027"/>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Trend Indicators </a:t>
                      </a:r>
                      <a:endParaRPr lang="en-US" sz="1600" dirty="0"/>
                    </a:p>
                    <a:p>
                      <a:endParaRPr lang="en-US" sz="1600" dirty="0"/>
                    </a:p>
                  </a:txBody>
                  <a:tcPr/>
                </a:tc>
                <a:tc>
                  <a:txBody>
                    <a:bodyPr/>
                    <a:lstStyle/>
                    <a:p>
                      <a:r>
                        <a:rPr lang="en-US" sz="1600" dirty="0"/>
                        <a:t>precision-0.87</a:t>
                      </a:r>
                    </a:p>
                    <a:p>
                      <a:r>
                        <a:rPr lang="en-US" sz="1600" dirty="0"/>
                        <a:t>recall-0.56</a:t>
                      </a:r>
                    </a:p>
                    <a:p>
                      <a:r>
                        <a:rPr lang="en-US" sz="1600" dirty="0"/>
                        <a:t>Accuracy-0.80</a:t>
                      </a:r>
                    </a:p>
                  </a:txBody>
                  <a:tcPr/>
                </a:tc>
                <a:tc>
                  <a:txBody>
                    <a:bodyPr/>
                    <a:lstStyle/>
                    <a:p>
                      <a:r>
                        <a:rPr lang="en-US" sz="1600" dirty="0"/>
                        <a:t>precision-0.85</a:t>
                      </a:r>
                    </a:p>
                    <a:p>
                      <a:r>
                        <a:rPr lang="en-US" sz="1600" dirty="0"/>
                        <a:t>recall-0.44</a:t>
                      </a:r>
                    </a:p>
                    <a:p>
                      <a:r>
                        <a:rPr lang="en-US" sz="1600" dirty="0"/>
                        <a:t>accuracy-0.74</a:t>
                      </a:r>
                    </a:p>
                  </a:txBody>
                  <a:tcPr/>
                </a:tc>
                <a:tc>
                  <a:txBody>
                    <a:bodyPr/>
                    <a:lstStyle/>
                    <a:p>
                      <a:r>
                        <a:rPr lang="en-US" sz="1600" dirty="0"/>
                        <a:t>precision-0.83</a:t>
                      </a:r>
                    </a:p>
                    <a:p>
                      <a:r>
                        <a:rPr lang="en-US" sz="1600" dirty="0"/>
                        <a:t>recall-0.57</a:t>
                      </a:r>
                    </a:p>
                    <a:p>
                      <a:r>
                        <a:rPr lang="en-US" sz="1600" dirty="0"/>
                        <a:t>accuracy-0.78</a:t>
                      </a:r>
                    </a:p>
                  </a:txBody>
                  <a:tcPr/>
                </a:tc>
                <a:extLst>
                  <a:ext uri="{0D108BD9-81ED-4DB2-BD59-A6C34878D82A}">
                    <a16:rowId xmlns:a16="http://schemas.microsoft.com/office/drawing/2014/main" val="2814492326"/>
                  </a:ext>
                </a:extLst>
              </a:tr>
              <a:tr h="80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1" kern="1200" dirty="0">
                          <a:solidFill>
                            <a:schemeClr val="dk1"/>
                          </a:solidFill>
                          <a:effectLst/>
                          <a:latin typeface="+mn-lt"/>
                          <a:ea typeface="+mn-ea"/>
                          <a:cs typeface="+mn-cs"/>
                        </a:rPr>
                        <a:t>Go Long Direction Prediction using </a:t>
                      </a:r>
                      <a:r>
                        <a:rPr lang="en-IN" sz="1600" kern="1200" dirty="0">
                          <a:solidFill>
                            <a:schemeClr val="dk1"/>
                          </a:solidFill>
                          <a:effectLst/>
                          <a:latin typeface="+mn-lt"/>
                          <a:ea typeface="+mn-ea"/>
                          <a:cs typeface="+mn-cs"/>
                        </a:rPr>
                        <a:t>Trend Indicators </a:t>
                      </a:r>
                      <a:endParaRPr lang="en-US" sz="1600" dirty="0"/>
                    </a:p>
                    <a:p>
                      <a:endParaRPr lang="en-US" sz="1600" dirty="0"/>
                    </a:p>
                  </a:txBody>
                  <a:tcPr/>
                </a:tc>
                <a:tc>
                  <a:txBody>
                    <a:bodyPr/>
                    <a:lstStyle/>
                    <a:p>
                      <a:r>
                        <a:rPr lang="en-US" sz="1600" dirty="0"/>
                        <a:t>precision-0.92</a:t>
                      </a:r>
                    </a:p>
                    <a:p>
                      <a:r>
                        <a:rPr lang="en-US" sz="1600" dirty="0"/>
                        <a:t>recall-0.53</a:t>
                      </a:r>
                    </a:p>
                    <a:p>
                      <a:r>
                        <a:rPr lang="en-US" sz="1600" dirty="0"/>
                        <a:t>Accuracy-0.79</a:t>
                      </a:r>
                    </a:p>
                  </a:txBody>
                  <a:tcPr/>
                </a:tc>
                <a:tc>
                  <a:txBody>
                    <a:bodyPr/>
                    <a:lstStyle/>
                    <a:p>
                      <a:r>
                        <a:rPr lang="en-US" sz="1600" dirty="0"/>
                        <a:t>precision-0.89</a:t>
                      </a:r>
                    </a:p>
                    <a:p>
                      <a:r>
                        <a:rPr lang="en-US" sz="1600" dirty="0"/>
                        <a:t>recall-0.50</a:t>
                      </a:r>
                    </a:p>
                    <a:p>
                      <a:r>
                        <a:rPr lang="en-US" sz="1600" dirty="0"/>
                        <a:t>accuracy-0.78</a:t>
                      </a:r>
                    </a:p>
                  </a:txBody>
                  <a:tcPr/>
                </a:tc>
                <a:tc>
                  <a:txBody>
                    <a:bodyPr/>
                    <a:lstStyle/>
                    <a:p>
                      <a:r>
                        <a:rPr lang="en-US" sz="1600" dirty="0"/>
                        <a:t>precision-0.83</a:t>
                      </a:r>
                    </a:p>
                    <a:p>
                      <a:r>
                        <a:rPr lang="en-US" sz="1600" dirty="0"/>
                        <a:t>recall-0.61</a:t>
                      </a:r>
                    </a:p>
                    <a:p>
                      <a:r>
                        <a:rPr lang="en-US" sz="1600" dirty="0"/>
                        <a:t>accuracy-0.80</a:t>
                      </a:r>
                    </a:p>
                  </a:txBody>
                  <a:tcPr/>
                </a:tc>
                <a:extLst>
                  <a:ext uri="{0D108BD9-81ED-4DB2-BD59-A6C34878D82A}">
                    <a16:rowId xmlns:a16="http://schemas.microsoft.com/office/drawing/2014/main" val="1608354669"/>
                  </a:ext>
                </a:extLst>
              </a:tr>
            </a:tbl>
          </a:graphicData>
        </a:graphic>
      </p:graphicFrame>
    </p:spTree>
    <p:extLst>
      <p:ext uri="{BB962C8B-B14F-4D97-AF65-F5344CB8AC3E}">
        <p14:creationId xmlns:p14="http://schemas.microsoft.com/office/powerpoint/2010/main" val="18782771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algn="r"/>
            <a:r>
              <a:rPr lang="en-US" sz="1600" dirty="0"/>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3970318"/>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Random Forest Modelling Predicts upward, neutral and downward trend direction with reasonably good precision,recall,F1-score.</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overall accuracy score-more than 80%.</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for RF would be 2*.87/2*.13=6.69:1 if 0.7% difference in consecutive day close price for HDFC stock is only 2.0.for higher percentage difference reward to risk ratio would be higher.</a:t>
            </a:r>
          </a:p>
        </p:txBody>
      </p:sp>
      <p:pic>
        <p:nvPicPr>
          <p:cNvPr id="11" name="Picture 10">
            <a:extLst>
              <a:ext uri="{FF2B5EF4-FFF2-40B4-BE49-F238E27FC236}">
                <a16:creationId xmlns:a16="http://schemas.microsoft.com/office/drawing/2014/main" id="{32A5F31C-743B-4DFC-8E9B-9540B063DC2E}"/>
              </a:ext>
            </a:extLst>
          </p:cNvPr>
          <p:cNvPicPr>
            <a:picLocks noChangeAspect="1"/>
          </p:cNvPicPr>
          <p:nvPr/>
        </p:nvPicPr>
        <p:blipFill>
          <a:blip r:embed="rId2"/>
          <a:stretch>
            <a:fillRect/>
          </a:stretch>
        </p:blipFill>
        <p:spPr>
          <a:xfrm>
            <a:off x="719667" y="1552574"/>
            <a:ext cx="3978714" cy="4689199"/>
          </a:xfrm>
          <a:prstGeom prst="rect">
            <a:avLst/>
          </a:prstGeom>
        </p:spPr>
      </p:pic>
    </p:spTree>
    <p:extLst>
      <p:ext uri="{BB962C8B-B14F-4D97-AF65-F5344CB8AC3E}">
        <p14:creationId xmlns:p14="http://schemas.microsoft.com/office/powerpoint/2010/main" val="1113003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algn="r"/>
            <a:r>
              <a:rPr lang="en-US" sz="1600" dirty="0"/>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4524315"/>
          </a:xfrm>
          <a:prstGeom prst="rect">
            <a:avLst/>
          </a:prstGeom>
          <a:solidFill>
            <a:schemeClr val="accent1">
              <a:lumMod val="40000"/>
              <a:lumOff val="60000"/>
            </a:schemeClr>
          </a:solidFill>
        </p:spPr>
        <p:txBody>
          <a:bodyPr wrap="square">
            <a:spAutoFit/>
          </a:bodyPr>
          <a:lstStyle/>
          <a:p>
            <a:r>
              <a:rPr lang="en-US" b="1" dirty="0">
                <a:latin typeface="Times New Roman" panose="02020603050405020304" pitchFamily="18" charset="0"/>
                <a:cs typeface="Times New Roman" panose="02020603050405020304" pitchFamily="18" charset="0"/>
              </a:rPr>
              <a:t>RECOMMENDATION FROM BUSINESS PERSPECTIVE for the HDFC Stock:</a:t>
            </a:r>
          </a:p>
          <a:p>
            <a:endParaRPr lang="en-US" b="1" dirty="0">
              <a:latin typeface="Times New Roman" panose="02020603050405020304" pitchFamily="18" charset="0"/>
              <a:cs typeface="Times New Roman" panose="02020603050405020304" pitchFamily="18" charset="0"/>
            </a:endParaRPr>
          </a:p>
          <a:p>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Long Direction Prediction using Technical Indicators</a:t>
            </a:r>
            <a:endParaRPr lang="en-US" sz="18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LR  has given highest precision, recall, f1-score and accuracy score for volume and momentum indicators.</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XG Boost Classifier provided best prediction performance for trend and volatility indicators.</a:t>
            </a:r>
          </a:p>
          <a:p>
            <a:pPr marL="342900" indent="-342900">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for LR would be 2*.92/2*.08=11.5:1 if 0.5% difference in consecutive day close price for HDFC stock is only 2.0.for higher percentage difference reward to risk ratio would be higher.</a:t>
            </a:r>
          </a:p>
        </p:txBody>
      </p:sp>
      <p:pic>
        <p:nvPicPr>
          <p:cNvPr id="5" name="Picture 4">
            <a:extLst>
              <a:ext uri="{FF2B5EF4-FFF2-40B4-BE49-F238E27FC236}">
                <a16:creationId xmlns:a16="http://schemas.microsoft.com/office/drawing/2014/main" id="{4B759820-F586-4BE2-872A-F5988644E9D7}"/>
              </a:ext>
            </a:extLst>
          </p:cNvPr>
          <p:cNvPicPr>
            <a:picLocks noChangeAspect="1"/>
          </p:cNvPicPr>
          <p:nvPr/>
        </p:nvPicPr>
        <p:blipFill>
          <a:blip r:embed="rId2"/>
          <a:stretch>
            <a:fillRect/>
          </a:stretch>
        </p:blipFill>
        <p:spPr>
          <a:xfrm>
            <a:off x="626651" y="1457669"/>
            <a:ext cx="4583009" cy="4914485"/>
          </a:xfrm>
          <a:prstGeom prst="rect">
            <a:avLst/>
          </a:prstGeom>
        </p:spPr>
      </p:pic>
    </p:spTree>
    <p:extLst>
      <p:ext uri="{BB962C8B-B14F-4D97-AF65-F5344CB8AC3E}">
        <p14:creationId xmlns:p14="http://schemas.microsoft.com/office/powerpoint/2010/main" val="2734051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Rectangle 2"/>
          <p:cNvSpPr/>
          <p:nvPr/>
        </p:nvSpPr>
        <p:spPr>
          <a:xfrm>
            <a:off x="7476031" y="1089800"/>
            <a:ext cx="4624984" cy="338554"/>
          </a:xfrm>
          <a:prstGeom prst="rect">
            <a:avLst/>
          </a:prstGeom>
        </p:spPr>
        <p:txBody>
          <a:bodyPr wrap="none">
            <a:spAutoFit/>
          </a:bodyPr>
          <a:lstStyle/>
          <a:p>
            <a:r>
              <a:rPr lang="en-US" sz="1600" dirty="0"/>
              <a:t>Background | Current status | Why this study  </a:t>
            </a:r>
          </a:p>
        </p:txBody>
      </p:sp>
      <p:pic>
        <p:nvPicPr>
          <p:cNvPr id="11" name="Picture 10">
            <a:extLst>
              <a:ext uri="{FF2B5EF4-FFF2-40B4-BE49-F238E27FC236}">
                <a16:creationId xmlns:a16="http://schemas.microsoft.com/office/drawing/2014/main" id="{BEB7CAC9-8BBB-4561-A937-6F09E89BAB9B}"/>
              </a:ext>
            </a:extLst>
          </p:cNvPr>
          <p:cNvPicPr>
            <a:picLocks noChangeAspect="1"/>
          </p:cNvPicPr>
          <p:nvPr/>
        </p:nvPicPr>
        <p:blipFill>
          <a:blip r:embed="rId2"/>
          <a:stretch>
            <a:fillRect/>
          </a:stretch>
        </p:blipFill>
        <p:spPr>
          <a:xfrm>
            <a:off x="7476031" y="1561052"/>
            <a:ext cx="4043376" cy="4468687"/>
          </a:xfrm>
          <a:prstGeom prst="rect">
            <a:avLst/>
          </a:prstGeom>
        </p:spPr>
      </p:pic>
      <p:sp>
        <p:nvSpPr>
          <p:cNvPr id="13" name="TextBox 12">
            <a:extLst>
              <a:ext uri="{FF2B5EF4-FFF2-40B4-BE49-F238E27FC236}">
                <a16:creationId xmlns:a16="http://schemas.microsoft.com/office/drawing/2014/main" id="{EB4CAB51-C585-491A-BD45-E7B7F4E43697}"/>
              </a:ext>
            </a:extLst>
          </p:cNvPr>
          <p:cNvSpPr txBox="1"/>
          <p:nvPr/>
        </p:nvSpPr>
        <p:spPr>
          <a:xfrm>
            <a:off x="672593" y="1428354"/>
            <a:ext cx="6096000" cy="4247317"/>
          </a:xfrm>
          <a:prstGeom prst="rect">
            <a:avLst/>
          </a:prstGeom>
          <a:solidFill>
            <a:schemeClr val="accent1">
              <a:lumMod val="20000"/>
              <a:lumOff val="80000"/>
            </a:schemeClr>
          </a:solidFill>
        </p:spPr>
        <p:txBody>
          <a:bodyPr wrap="square">
            <a:spAutoFit/>
          </a:bodyPr>
          <a:lstStyle/>
          <a:p>
            <a:endParaRPr lang="en-US" dirty="0"/>
          </a:p>
          <a:p>
            <a:pPr marL="285750" indent="-285750">
              <a:buFont typeface="Arial" panose="020B0604020202020204" pitchFamily="34" charset="0"/>
              <a:buChar char="•"/>
            </a:pPr>
            <a:r>
              <a:rPr lang="en-US" dirty="0"/>
              <a:t>Algorithmic Trading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Back testing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Stock Market-high volatility-New field for Researchers!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AML, Deep Learning Algorithms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Higher Accuracy.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Minimize Errors.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ML Algorithms rank on relative expected outcome.</a:t>
            </a:r>
          </a:p>
        </p:txBody>
      </p:sp>
    </p:spTree>
    <p:extLst>
      <p:ext uri="{BB962C8B-B14F-4D97-AF65-F5344CB8AC3E}">
        <p14:creationId xmlns:p14="http://schemas.microsoft.com/office/powerpoint/2010/main" val="1065989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Insights</a:t>
            </a:r>
          </a:p>
        </p:txBody>
      </p:sp>
      <p:sp>
        <p:nvSpPr>
          <p:cNvPr id="3" name="TextBox 2"/>
          <p:cNvSpPr txBox="1"/>
          <p:nvPr/>
        </p:nvSpPr>
        <p:spPr>
          <a:xfrm>
            <a:off x="6155140" y="1119115"/>
            <a:ext cx="5732061" cy="33855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Roboto Slab"/>
                <a:ea typeface="+mn-ea"/>
                <a:cs typeface="+mn-cs"/>
              </a:rPr>
              <a:t>Key Findings | Suggestions </a:t>
            </a:r>
          </a:p>
        </p:txBody>
      </p:sp>
      <p:cxnSp>
        <p:nvCxnSpPr>
          <p:cNvPr id="7" name="Straight Connector 6">
            <a:extLst>
              <a:ext uri="{FF2B5EF4-FFF2-40B4-BE49-F238E27FC236}">
                <a16:creationId xmlns:a16="http://schemas.microsoft.com/office/drawing/2014/main" id="{7C2C572A-5E2C-4C38-ACBD-4B71CD9EA819}"/>
              </a:ext>
            </a:extLst>
          </p:cNvPr>
          <p:cNvCxnSpPr/>
          <p:nvPr/>
        </p:nvCxnSpPr>
        <p:spPr>
          <a:xfrm>
            <a:off x="5412259" y="1321530"/>
            <a:ext cx="0" cy="5050624"/>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D6CC3E1-379D-46A2-879C-78C3994DEBD4}"/>
              </a:ext>
            </a:extLst>
          </p:cNvPr>
          <p:cNvSpPr txBox="1"/>
          <p:nvPr/>
        </p:nvSpPr>
        <p:spPr>
          <a:xfrm>
            <a:off x="5541517" y="1686344"/>
            <a:ext cx="6227149" cy="4965462"/>
          </a:xfrm>
          <a:prstGeom prst="rect">
            <a:avLst/>
          </a:prstGeom>
          <a:solidFill>
            <a:schemeClr val="accent1">
              <a:lumMod val="40000"/>
              <a:lumOff val="6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RECOMMENDATION FROM BUSINESS PERSPECTIVE for the HDFC Stock:</a:t>
            </a:r>
          </a:p>
          <a:p>
            <a:pPr marL="0" marR="0">
              <a:lnSpc>
                <a:spcPct val="150000"/>
              </a:lnSpc>
              <a:spcBef>
                <a:spcPts val="200"/>
              </a:spcBef>
              <a:spcAft>
                <a:spcPts val="0"/>
              </a:spcAft>
            </a:pPr>
            <a:r>
              <a:rPr lang="en-IN" sz="1800" b="1" dirty="0">
                <a:solidFill>
                  <a:srgbClr val="1F3763"/>
                </a:solidFill>
                <a:effectLst/>
                <a:latin typeface="Times New Roman" panose="02020603050405020304" pitchFamily="18" charset="0"/>
                <a:ea typeface="Times New Roman" panose="02020603050405020304" pitchFamily="18" charset="0"/>
                <a:cs typeface="Times New Roman" panose="02020603050405020304" pitchFamily="18" charset="0"/>
              </a:rPr>
              <a:t>Go Short Direction Prediction using Technical Indicators</a:t>
            </a: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LR has given highest precision, recall, f1-score and accuracy score for volume and trend indicators. </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XG Boost Classifier provided best prediction performance for momentum indicators.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Random Forest Classifier provided best predictions for volatility indicators.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US"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For a stop loss of 2.0 reward to risk ratio for LR would be 2*.93/2*.07=13.29:1 if 0.5% difference in consecutive day close price for HDFC stock is only 2.0.for higher percentage difference reward to risk ratio would be higher.</a:t>
            </a:r>
          </a:p>
        </p:txBody>
      </p:sp>
      <p:pic>
        <p:nvPicPr>
          <p:cNvPr id="6" name="Picture 5">
            <a:extLst>
              <a:ext uri="{FF2B5EF4-FFF2-40B4-BE49-F238E27FC236}">
                <a16:creationId xmlns:a16="http://schemas.microsoft.com/office/drawing/2014/main" id="{F33A0D4B-6E11-45B6-B999-610FF1208DE2}"/>
              </a:ext>
            </a:extLst>
          </p:cNvPr>
          <p:cNvPicPr>
            <a:picLocks noChangeAspect="1"/>
          </p:cNvPicPr>
          <p:nvPr/>
        </p:nvPicPr>
        <p:blipFill>
          <a:blip r:embed="rId2"/>
          <a:stretch>
            <a:fillRect/>
          </a:stretch>
        </p:blipFill>
        <p:spPr>
          <a:xfrm>
            <a:off x="554780" y="1457669"/>
            <a:ext cx="4728222" cy="4914485"/>
          </a:xfrm>
          <a:prstGeom prst="rect">
            <a:avLst/>
          </a:prstGeom>
        </p:spPr>
      </p:pic>
    </p:spTree>
    <p:extLst>
      <p:ext uri="{BB962C8B-B14F-4D97-AF65-F5344CB8AC3E}">
        <p14:creationId xmlns:p14="http://schemas.microsoft.com/office/powerpoint/2010/main" val="19321796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pic>
        <p:nvPicPr>
          <p:cNvPr id="4" name="Picture 3">
            <a:extLst>
              <a:ext uri="{FF2B5EF4-FFF2-40B4-BE49-F238E27FC236}">
                <a16:creationId xmlns:a16="http://schemas.microsoft.com/office/drawing/2014/main" id="{21BAC6B7-2DC4-48F1-8635-549E89D45D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315" y="1619643"/>
            <a:ext cx="3192223" cy="4350328"/>
          </a:xfrm>
          <a:prstGeom prst="rect">
            <a:avLst/>
          </a:prstGeom>
        </p:spPr>
      </p:pic>
      <p:cxnSp>
        <p:nvCxnSpPr>
          <p:cNvPr id="6" name="Straight Connector 5">
            <a:extLst>
              <a:ext uri="{FF2B5EF4-FFF2-40B4-BE49-F238E27FC236}">
                <a16:creationId xmlns:a16="http://schemas.microsoft.com/office/drawing/2014/main" id="{79E95D5E-120B-4140-A14F-44CAE0B4CB21}"/>
              </a:ext>
            </a:extLst>
          </p:cNvPr>
          <p:cNvCxnSpPr/>
          <p:nvPr/>
        </p:nvCxnSpPr>
        <p:spPr>
          <a:xfrm>
            <a:off x="3156167" y="1203435"/>
            <a:ext cx="0" cy="5217319"/>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2F5C465-F372-4ABA-849B-3DA33CCC1582}"/>
              </a:ext>
            </a:extLst>
          </p:cNvPr>
          <p:cNvSpPr txBox="1"/>
          <p:nvPr/>
        </p:nvSpPr>
        <p:spPr>
          <a:xfrm>
            <a:off x="3156167" y="1296201"/>
            <a:ext cx="8717779" cy="3784882"/>
          </a:xfrm>
          <a:prstGeom prst="rect">
            <a:avLst/>
          </a:prstGeom>
          <a:solidFill>
            <a:schemeClr val="accent1">
              <a:lumMod val="40000"/>
              <a:lumOff val="60000"/>
            </a:schemeClr>
          </a:solidFill>
        </p:spPr>
        <p:txBody>
          <a:bodyPr wrap="square">
            <a:spAutoFit/>
          </a:bodyPr>
          <a:lstStyle/>
          <a:p>
            <a:pPr marL="342900" indent="-342900" algn="just">
              <a:lnSpc>
                <a:spcPct val="150000"/>
              </a:lnSpc>
              <a:buFont typeface="+mj-lt"/>
              <a:buAutoNum type="arabicPeriod"/>
              <a:defRPr/>
            </a:pPr>
            <a:r>
              <a:rPr lang="en-IN" sz="1800" dirty="0">
                <a:effectLst/>
                <a:ea typeface="Times New Roman" panose="02020603050405020304" pitchFamily="18" charset="0"/>
              </a:rPr>
              <a:t>Any stock on the stock market can utilize the same procedure as defined in this project to forecast buy or sell choices, which is helpful.</a:t>
            </a:r>
            <a:endParaRPr lang="en-IN" dirty="0">
              <a:ea typeface="Times New Roman" panose="02020603050405020304" pitchFamily="18" charset="0"/>
            </a:endParaRPr>
          </a:p>
          <a:p>
            <a:pPr marL="342900" indent="-342900" algn="just">
              <a:lnSpc>
                <a:spcPct val="150000"/>
              </a:lnSpc>
              <a:buFont typeface="+mj-lt"/>
              <a:buAutoNum type="arabicPeriod"/>
              <a:defRPr/>
            </a:pPr>
            <a:r>
              <a:rPr lang="en-US" b="0" i="0" dirty="0">
                <a:solidFill>
                  <a:srgbClr val="242424"/>
                </a:solidFill>
                <a:effectLst/>
              </a:rPr>
              <a:t>Intelligent Automated system on Options </a:t>
            </a:r>
            <a:r>
              <a:rPr lang="en-IN" b="0" i="0" dirty="0">
                <a:solidFill>
                  <a:srgbClr val="242424"/>
                </a:solidFill>
                <a:effectLst/>
              </a:rPr>
              <a:t>Trading would be the next step forward.</a:t>
            </a:r>
            <a:endParaRPr lang="en-IN" dirty="0">
              <a:ea typeface="Times New Roman" panose="02020603050405020304" pitchFamily="18" charset="0"/>
            </a:endParaRPr>
          </a:p>
          <a:p>
            <a:pPr marL="342900" indent="-342900" algn="just">
              <a:lnSpc>
                <a:spcPct val="150000"/>
              </a:lnSpc>
              <a:buFont typeface="+mj-lt"/>
              <a:buAutoNum type="arabicPeriod"/>
              <a:defRPr/>
            </a:pPr>
            <a:r>
              <a:rPr lang="en-IN" sz="1800" dirty="0">
                <a:effectLst/>
                <a:ea typeface="Times New Roman" panose="02020603050405020304" pitchFamily="18" charset="0"/>
              </a:rPr>
              <a:t>In the Future, there is a deployment Dashboard proposed. </a:t>
            </a:r>
            <a:endParaRPr lang="en-US" sz="1800" dirty="0">
              <a:effectLst/>
              <a:ea typeface="Times New Roman" panose="02020603050405020304" pitchFamily="18" charset="0"/>
            </a:endParaRP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In future projects, it can be shown how to define Bullish and Bearish regimes using modern machine learning techniques.</a:t>
            </a:r>
          </a:p>
          <a:p>
            <a:pPr marL="342900" marR="0" lvl="0" indent="-34290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The </a:t>
            </a:r>
            <a:r>
              <a:rPr kumimoji="0" lang="en-US" sz="1800" b="0" i="0" u="none" strike="noStrike" kern="1200" cap="none" spc="0" normalizeH="0" baseline="0" noProof="0" dirty="0">
                <a:ln>
                  <a:noFill/>
                </a:ln>
                <a:solidFill>
                  <a:prstClr val="black"/>
                </a:solidFill>
                <a:effectLst/>
                <a:uLnTx/>
                <a:uFillTx/>
                <a:ea typeface="Calibri" panose="020F0502020204030204" pitchFamily="34" charset="0"/>
                <a:cs typeface="+mn-cs"/>
              </a:rPr>
              <a:t>Sentiment Analysis Approach may also be explored  using Text Analytics for predicting stock market returns.</a:t>
            </a:r>
            <a:endPar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val="21735533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TextBox 2"/>
          <p:cNvSpPr txBox="1"/>
          <p:nvPr/>
        </p:nvSpPr>
        <p:spPr>
          <a:xfrm>
            <a:off x="7847463" y="1119114"/>
            <a:ext cx="4039738" cy="338554"/>
          </a:xfrm>
          <a:prstGeom prst="rect">
            <a:avLst/>
          </a:prstGeom>
          <a:noFill/>
        </p:spPr>
        <p:txBody>
          <a:bodyPr wrap="square" rtlCol="0">
            <a:spAutoFit/>
          </a:bodyPr>
          <a:lstStyle/>
          <a:p>
            <a:pPr algn="r"/>
            <a:r>
              <a:rPr lang="en-US" sz="1600" dirty="0"/>
              <a:t>Bibliography | Webliography</a:t>
            </a:r>
          </a:p>
        </p:txBody>
      </p:sp>
      <p:sp>
        <p:nvSpPr>
          <p:cNvPr id="5" name="TextBox 4">
            <a:extLst>
              <a:ext uri="{FF2B5EF4-FFF2-40B4-BE49-F238E27FC236}">
                <a16:creationId xmlns:a16="http://schemas.microsoft.com/office/drawing/2014/main" id="{21BEF2FB-B362-42B5-BCF1-883AD1E0E0CE}"/>
              </a:ext>
            </a:extLst>
          </p:cNvPr>
          <p:cNvSpPr txBox="1"/>
          <p:nvPr/>
        </p:nvSpPr>
        <p:spPr>
          <a:xfrm>
            <a:off x="701245" y="1526915"/>
            <a:ext cx="11067421" cy="4585871"/>
          </a:xfrm>
          <a:prstGeom prst="rect">
            <a:avLst/>
          </a:prstGeom>
          <a:solidFill>
            <a:schemeClr val="accent1">
              <a:lumMod val="40000"/>
              <a:lumOff val="60000"/>
            </a:schemeClr>
          </a:solidFill>
        </p:spPr>
        <p:txBody>
          <a:bodyPr wrap="square">
            <a:spAutoFit/>
          </a:bodyPr>
          <a:lstStyle/>
          <a:p>
            <a:pPr marL="304800" marR="0" indent="-304800">
              <a:lnSpc>
                <a:spcPct val="150000"/>
              </a:lnSpc>
              <a:spcBef>
                <a:spcPts val="0"/>
              </a:spcBef>
              <a:spcAft>
                <a:spcPts val="0"/>
              </a:spcAft>
            </a:pPr>
            <a:r>
              <a:rPr lang="en-IN" sz="600" dirty="0">
                <a:effectLst/>
                <a:ea typeface="Times New Roman" panose="02020603050405020304" pitchFamily="18" charset="0"/>
              </a:rPr>
              <a:t>Al-Bairmani, Z. A. A., &amp; Ismael, A. A. (2021). Using Logistic Regression Model to Study the Most Important Factors Which Affects Diabetes for the Elderly in the City of Hilla / 2019.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1818</a:t>
            </a:r>
            <a:r>
              <a:rPr lang="en-IN" sz="600" dirty="0">
                <a:effectLst/>
                <a:ea typeface="Times New Roman" panose="02020603050405020304" pitchFamily="18" charset="0"/>
              </a:rPr>
              <a:t>(1). https://doi.org/10.1088/1742-6596/1818/1/012016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Alhomadi, A. (2021). Forecasting stock market prices : A machine learning approach. </a:t>
            </a:r>
            <a:r>
              <a:rPr lang="en-IN" sz="600" i="1" dirty="0">
                <a:effectLst/>
                <a:ea typeface="Times New Roman" panose="02020603050405020304" pitchFamily="18" charset="0"/>
              </a:rPr>
              <a:t>Digital Commons</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(2), 16–36.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Anjani, T., &amp; Syarif, A. D. (2019). The Effect of Fundamental Analysis on Stock Returns using Data Panels ; Evidence Pharmaceutical Companies listed on IDX. </a:t>
            </a:r>
            <a:r>
              <a:rPr lang="en-IN" sz="600" i="1" dirty="0">
                <a:effectLst/>
                <a:ea typeface="Times New Roman" panose="02020603050405020304" pitchFamily="18" charset="0"/>
              </a:rPr>
              <a:t>International Journal of Innovate Science and Research Technology</a:t>
            </a:r>
            <a:r>
              <a:rPr lang="en-IN" sz="600" dirty="0">
                <a:effectLst/>
                <a:ea typeface="Times New Roman" panose="02020603050405020304" pitchFamily="18" charset="0"/>
              </a:rPr>
              <a:t>, </a:t>
            </a:r>
            <a:r>
              <a:rPr lang="en-IN" sz="600" i="1" dirty="0">
                <a:effectLst/>
                <a:ea typeface="Times New Roman" panose="02020603050405020304" pitchFamily="18" charset="0"/>
              </a:rPr>
              <a:t>4</a:t>
            </a:r>
            <a:r>
              <a:rPr lang="en-IN" sz="600" dirty="0">
                <a:effectLst/>
                <a:ea typeface="Times New Roman" panose="02020603050405020304" pitchFamily="18" charset="0"/>
              </a:rPr>
              <a:t>(7), 500–505.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Cornellius Yudha Wijaya. (2021). </a:t>
            </a:r>
            <a:r>
              <a:rPr lang="en-IN" sz="600" i="1" dirty="0">
                <a:effectLst/>
                <a:ea typeface="Times New Roman" panose="02020603050405020304" pitchFamily="18" charset="0"/>
              </a:rPr>
              <a:t>CRISP-DM Methodology For Your First Data Science Project</a:t>
            </a:r>
            <a:r>
              <a:rPr lang="en-IN" sz="600" dirty="0">
                <a:effectLst/>
                <a:ea typeface="Times New Roman" panose="02020603050405020304" pitchFamily="18" charset="0"/>
              </a:rPr>
              <a:t>. https://towardsdatascience.com/crisp-dm-methodology-for-your-first-data-science-project-769f35e0346c</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Dahham, A. Z. D., &amp; Ibrahim, A. A. (2020). Effects of Volatility and Trend Indicator for Improving Price Prediction of Cryptocurrency. </a:t>
            </a:r>
            <a:r>
              <a:rPr lang="en-IN" sz="600" i="1" dirty="0">
                <a:effectLst/>
                <a:ea typeface="Times New Roman" panose="02020603050405020304" pitchFamily="18" charset="0"/>
              </a:rPr>
              <a:t>IOP Conference Series: Materials Science and Engineering</a:t>
            </a:r>
            <a:r>
              <a:rPr lang="en-IN" sz="600" dirty="0">
                <a:effectLst/>
                <a:ea typeface="Times New Roman" panose="02020603050405020304" pitchFamily="18" charset="0"/>
              </a:rPr>
              <a:t>, </a:t>
            </a:r>
            <a:r>
              <a:rPr lang="en-IN" sz="600" i="1" dirty="0">
                <a:effectLst/>
                <a:ea typeface="Times New Roman" panose="02020603050405020304" pitchFamily="18" charset="0"/>
              </a:rPr>
              <a:t>928</a:t>
            </a:r>
            <a:r>
              <a:rPr lang="en-IN" sz="600" dirty="0">
                <a:effectLst/>
                <a:ea typeface="Times New Roman" panose="02020603050405020304" pitchFamily="18" charset="0"/>
              </a:rPr>
              <a:t>(3). https://doi.org/10.1088/1757-899X/928/3/032043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Dar, A. N. (2021). PRINCIPAL COMPONENT ANALYSIS (PCA) (Using Eigen Decomposition). </a:t>
            </a:r>
            <a:r>
              <a:rPr lang="en-IN" sz="600" i="1" dirty="0">
                <a:effectLst/>
                <a:ea typeface="Times New Roman" panose="02020603050405020304" pitchFamily="18" charset="0"/>
              </a:rPr>
              <a:t>Gsj</a:t>
            </a:r>
            <a:r>
              <a:rPr lang="en-IN" sz="600" dirty="0">
                <a:effectLst/>
                <a:ea typeface="Times New Roman" panose="02020603050405020304" pitchFamily="18" charset="0"/>
              </a:rPr>
              <a:t>, </a:t>
            </a:r>
            <a:r>
              <a:rPr lang="en-IN" sz="600" i="1" dirty="0">
                <a:effectLst/>
                <a:ea typeface="Times New Roman" panose="02020603050405020304" pitchFamily="18" charset="0"/>
              </a:rPr>
              <a:t>9</a:t>
            </a:r>
            <a:r>
              <a:rPr lang="en-IN" sz="600" dirty="0">
                <a:effectLst/>
                <a:ea typeface="Times New Roman" panose="02020603050405020304" pitchFamily="18" charset="0"/>
              </a:rPr>
              <a:t>(7), 240–252. www.globalscientificjournal.com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Elbialy, B. A. (2019). The Effect of Using Technical and Fundamental Analysis on the Effectiveness of Investment Decisions of Traders on the Egyptian Stock Exchange. </a:t>
            </a:r>
            <a:r>
              <a:rPr lang="en-IN" sz="600" i="1" dirty="0">
                <a:effectLst/>
                <a:ea typeface="Times New Roman" panose="02020603050405020304" pitchFamily="18" charset="0"/>
              </a:rPr>
              <a:t>International Journal of Applied Engineering Research</a:t>
            </a:r>
            <a:r>
              <a:rPr lang="en-IN" sz="600" dirty="0">
                <a:effectLst/>
                <a:ea typeface="Times New Roman" panose="02020603050405020304" pitchFamily="18" charset="0"/>
              </a:rPr>
              <a:t>, </a:t>
            </a:r>
            <a:r>
              <a:rPr lang="en-IN" sz="600" i="1" dirty="0">
                <a:effectLst/>
                <a:ea typeface="Times New Roman" panose="02020603050405020304" pitchFamily="18" charset="0"/>
              </a:rPr>
              <a:t>14</a:t>
            </a:r>
            <a:r>
              <a:rPr lang="en-IN" sz="600" dirty="0">
                <a:effectLst/>
                <a:ea typeface="Times New Roman" panose="02020603050405020304" pitchFamily="18" charset="0"/>
              </a:rPr>
              <a:t>(24), 4492–4501. http://www.ripublication.com</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Faijareon, C., &amp; Sornil, O. (2019). Evolving and combining technical indicators to generate trading strategies. </a:t>
            </a:r>
            <a:r>
              <a:rPr lang="en-IN" sz="600" i="1" dirty="0">
                <a:effectLst/>
                <a:ea typeface="Times New Roman" panose="02020603050405020304" pitchFamily="18" charset="0"/>
              </a:rPr>
              <a:t>Journal of Physics: Conference Series</a:t>
            </a:r>
            <a:r>
              <a:rPr lang="en-IN" sz="600" dirty="0">
                <a:effectLst/>
                <a:ea typeface="Times New Roman" panose="02020603050405020304" pitchFamily="18" charset="0"/>
              </a:rPr>
              <a:t>, </a:t>
            </a:r>
            <a:r>
              <a:rPr lang="en-IN" sz="600" i="1" dirty="0">
                <a:effectLst/>
                <a:ea typeface="Times New Roman" panose="02020603050405020304" pitchFamily="18" charset="0"/>
              </a:rPr>
              <a:t>1195</a:t>
            </a:r>
            <a:r>
              <a:rPr lang="en-IN" sz="600" dirty="0">
                <a:effectLst/>
                <a:ea typeface="Times New Roman" panose="02020603050405020304" pitchFamily="18" charset="0"/>
              </a:rPr>
              <a:t>(1). https://doi.org/10.1088/1742-6596/1195/1/012010</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Hafeez, M. A., Rashid, M., Tariq, H., Abideen, Z. U., Alotaibi, S. S., &amp; Sinky, M. H. (2021). Performance improvement of decision tree: A robust classifier using tabu search algorithm. </a:t>
            </a:r>
            <a:r>
              <a:rPr lang="en-IN" sz="600" i="1" dirty="0">
                <a:effectLst/>
                <a:ea typeface="Times New Roman" panose="02020603050405020304" pitchFamily="18" charset="0"/>
              </a:rPr>
              <a:t>Applied Sciences (Switzerland)</a:t>
            </a:r>
            <a:r>
              <a:rPr lang="en-IN" sz="600" dirty="0">
                <a:effectLst/>
                <a:ea typeface="Times New Roman" panose="02020603050405020304" pitchFamily="18" charset="0"/>
              </a:rPr>
              <a:t>, </a:t>
            </a:r>
            <a:r>
              <a:rPr lang="en-IN" sz="600" i="1" dirty="0">
                <a:effectLst/>
                <a:ea typeface="Times New Roman" panose="02020603050405020304" pitchFamily="18" charset="0"/>
              </a:rPr>
              <a:t>11</a:t>
            </a:r>
            <a:r>
              <a:rPr lang="en-IN" sz="600" dirty="0">
                <a:effectLst/>
                <a:ea typeface="Times New Roman" panose="02020603050405020304" pitchFamily="18" charset="0"/>
              </a:rPr>
              <a:t>(15). https://doi.org/10.3390/app11156728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Hansen, K. B. (2020). The virtue of simplicity: On machine learning models in algorithmic trading. </a:t>
            </a:r>
            <a:r>
              <a:rPr lang="en-IN" sz="600" i="1" dirty="0">
                <a:effectLst/>
                <a:ea typeface="Times New Roman" panose="02020603050405020304" pitchFamily="18" charset="0"/>
              </a:rPr>
              <a:t>Big Data and Society</a:t>
            </a:r>
            <a:r>
              <a:rPr lang="en-IN" sz="600" dirty="0">
                <a:effectLst/>
                <a:ea typeface="Times New Roman" panose="02020603050405020304" pitchFamily="18" charset="0"/>
              </a:rPr>
              <a:t>, </a:t>
            </a:r>
            <a:r>
              <a:rPr lang="en-IN" sz="600" i="1" dirty="0">
                <a:effectLst/>
                <a:ea typeface="Times New Roman" panose="02020603050405020304" pitchFamily="18" charset="0"/>
              </a:rPr>
              <a:t>7</a:t>
            </a:r>
            <a:r>
              <a:rPr lang="en-IN" sz="600" dirty="0">
                <a:effectLst/>
                <a:ea typeface="Times New Roman" panose="02020603050405020304" pitchFamily="18" charset="0"/>
              </a:rPr>
              <a:t>(1). https://doi.org/10.1177/2053951720926558</a:t>
            </a:r>
            <a:endParaRPr lang="en-US" sz="600" dirty="0">
              <a:effectLst/>
              <a:ea typeface="Times New Roman" panose="02020603050405020304" pitchFamily="18" charset="0"/>
            </a:endParaRPr>
          </a:p>
          <a:p>
            <a:r>
              <a:rPr lang="en-IN" sz="600" dirty="0">
                <a:effectLst/>
                <a:ea typeface="Times New Roman" panose="02020603050405020304" pitchFamily="18" charset="0"/>
              </a:rPr>
              <a:t>Huang, Y., Capretz, L. F., &amp; Ho, D. (2021). Machine Learning for Stock Prediction Based on Fundamental Analysis. </a:t>
            </a:r>
            <a:r>
              <a:rPr lang="en-IN" sz="600" i="1" dirty="0">
                <a:effectLst/>
                <a:ea typeface="Times New Roman" panose="02020603050405020304" pitchFamily="18" charset="0"/>
              </a:rPr>
              <a:t>2021 IEEE Symposium Series on Computational Intelligence, SSCI </a:t>
            </a:r>
          </a:p>
          <a:p>
            <a:pPr marL="304800" marR="0" indent="-304800">
              <a:lnSpc>
                <a:spcPct val="150000"/>
              </a:lnSpc>
              <a:spcBef>
                <a:spcPts val="0"/>
              </a:spcBef>
              <a:spcAft>
                <a:spcPts val="0"/>
              </a:spcAft>
            </a:pPr>
            <a:r>
              <a:rPr lang="en-IN" sz="600" i="1" dirty="0">
                <a:effectLst/>
                <a:ea typeface="Times New Roman" panose="02020603050405020304" pitchFamily="18" charset="0"/>
              </a:rPr>
              <a:t> 2021 - Proceedings</a:t>
            </a:r>
            <a:r>
              <a:rPr lang="en-IN" sz="600" dirty="0">
                <a:effectLst/>
                <a:ea typeface="Times New Roman" panose="02020603050405020304" pitchFamily="18" charset="0"/>
              </a:rPr>
              <a:t>. https://doi.org/10.1109/SSCI50451.2021.9660134</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Jena, M., &amp; Dehuri, S. (2020). Decision tree for classification and regression: A state-of-the art review. </a:t>
            </a:r>
            <a:r>
              <a:rPr lang="en-IN" sz="600" i="1" dirty="0">
                <a:effectLst/>
                <a:ea typeface="Times New Roman" panose="02020603050405020304" pitchFamily="18" charset="0"/>
              </a:rPr>
              <a:t>Informatica (Slovenia)</a:t>
            </a:r>
            <a:r>
              <a:rPr lang="en-IN" sz="600" dirty="0">
                <a:effectLst/>
                <a:ea typeface="Times New Roman" panose="02020603050405020304" pitchFamily="18" charset="0"/>
              </a:rPr>
              <a:t>, </a:t>
            </a:r>
            <a:r>
              <a:rPr lang="en-IN" sz="600" i="1" dirty="0">
                <a:effectLst/>
                <a:ea typeface="Times New Roman" panose="02020603050405020304" pitchFamily="18" charset="0"/>
              </a:rPr>
              <a:t>44</a:t>
            </a:r>
            <a:r>
              <a:rPr lang="en-IN" sz="600" dirty="0">
                <a:effectLst/>
                <a:ea typeface="Times New Roman" panose="02020603050405020304" pitchFamily="18" charset="0"/>
              </a:rPr>
              <a:t>(4), 405–420. https://doi.org/10.31449/INF.V44I4.3023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Kimbonguila, A., Matos, L., Petit, J., Scher, J., &amp; Nzikou, J.-M. (2019). Effect of Physical Treatment on the Physicochemical, Rheological and Functional Properties of Yam Meal of the Cultivar “Ngumvu” From Dioscorea Alata L. of Congo. </a:t>
            </a:r>
            <a:r>
              <a:rPr lang="en-IN" sz="600" i="1" dirty="0">
                <a:effectLst/>
                <a:ea typeface="Times New Roman" panose="02020603050405020304" pitchFamily="18" charset="0"/>
              </a:rPr>
              <a:t>International Journal of Recent Scientific Research</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 30693–30695. https://doi.org/10.24327/IJRSR</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Magner, N., Lavin, J. F., Valle, M., &amp; Hardy, N. (2021). The predictive power of stock market’s expectations volatility: A financial synchronization phenomenon. </a:t>
            </a:r>
            <a:r>
              <a:rPr lang="en-IN" sz="600" i="1" dirty="0">
                <a:effectLst/>
                <a:ea typeface="Times New Roman" panose="02020603050405020304" pitchFamily="18" charset="0"/>
              </a:rPr>
              <a:t>PLoS ONE</a:t>
            </a:r>
            <a:r>
              <a:rPr lang="en-IN" sz="600" dirty="0">
                <a:effectLst/>
                <a:ea typeface="Times New Roman" panose="02020603050405020304" pitchFamily="18" charset="0"/>
              </a:rPr>
              <a:t>, </a:t>
            </a:r>
            <a:r>
              <a:rPr lang="en-IN" sz="600" i="1" dirty="0">
                <a:effectLst/>
                <a:ea typeface="Times New Roman" panose="02020603050405020304" pitchFamily="18" charset="0"/>
              </a:rPr>
              <a:t>16</a:t>
            </a:r>
            <a:r>
              <a:rPr lang="en-IN" sz="600" dirty="0">
                <a:effectLst/>
                <a:ea typeface="Times New Roman" panose="02020603050405020304" pitchFamily="18" charset="0"/>
              </a:rPr>
              <a:t>(5 May), 1–21. https://doi.org/10.1371/journal.pone.0250846</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Markoulidakis, I., Kopsiaftis, G., Rallis, I., &amp; Georgoulas, I. (2021). Multi-Class Confusion Matrix Reduction method and its application on Net Promoter Score classification problem. </a:t>
            </a:r>
            <a:r>
              <a:rPr lang="en-IN" sz="600" i="1" dirty="0">
                <a:effectLst/>
                <a:ea typeface="Times New Roman" panose="02020603050405020304" pitchFamily="18" charset="0"/>
              </a:rPr>
              <a:t>ACM International Conference Proceeding Series</a:t>
            </a:r>
            <a:r>
              <a:rPr lang="en-IN" sz="600" dirty="0">
                <a:effectLst/>
                <a:ea typeface="Times New Roman" panose="02020603050405020304" pitchFamily="18" charset="0"/>
              </a:rPr>
              <a:t>, 412–419. https://doi.org/10.1145/3453892.3461323</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Mohapatra, S., &amp; Misra, A. K. (2020). Momentum returns: A portfolio-based empirical study to establish evidence, factors and profitability in Indian stock market. </a:t>
            </a:r>
            <a:r>
              <a:rPr lang="en-IN" sz="600" i="1" dirty="0">
                <a:effectLst/>
                <a:ea typeface="Times New Roman" panose="02020603050405020304" pitchFamily="18" charset="0"/>
              </a:rPr>
              <a:t>IIMB Management Review</a:t>
            </a:r>
            <a:r>
              <a:rPr lang="en-IN" sz="600" dirty="0">
                <a:effectLst/>
                <a:ea typeface="Times New Roman" panose="02020603050405020304" pitchFamily="18" charset="0"/>
              </a:rPr>
              <a:t>, </a:t>
            </a:r>
            <a:r>
              <a:rPr lang="en-IN" sz="600" i="1" dirty="0">
                <a:effectLst/>
                <a:ea typeface="Times New Roman" panose="02020603050405020304" pitchFamily="18" charset="0"/>
              </a:rPr>
              <a:t>32</a:t>
            </a:r>
            <a:r>
              <a:rPr lang="en-IN" sz="600" dirty="0">
                <a:effectLst/>
                <a:ea typeface="Times New Roman" panose="02020603050405020304" pitchFamily="18" charset="0"/>
              </a:rPr>
              <a:t>(1), 75–84. https://doi.org/10.1016/j.iimb.2019.07.007</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moneycontrol. (n.d.). </a:t>
            </a:r>
            <a:r>
              <a:rPr lang="en-IN" sz="600" i="1" dirty="0">
                <a:effectLst/>
                <a:ea typeface="Times New Roman" panose="02020603050405020304" pitchFamily="18" charset="0"/>
              </a:rPr>
              <a:t>HDFC Bank Ltd.TECHNICALS</a:t>
            </a:r>
            <a:r>
              <a:rPr lang="en-IN" sz="600" dirty="0">
                <a:effectLst/>
                <a:ea typeface="Times New Roman" panose="02020603050405020304" pitchFamily="18" charset="0"/>
              </a:rPr>
              <a:t>. https://www.moneycontrol.com/technical-analysis/hdfcbank/HDF01/weekly</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Mukerji, P., Chung, C., Walsh, T., &amp; Xiong, B. (2019). The Impact of Algorithmic Trading in a Simulated Asset Market. </a:t>
            </a:r>
            <a:r>
              <a:rPr lang="en-IN" sz="600" i="1" dirty="0">
                <a:effectLst/>
                <a:ea typeface="Times New Roman" panose="02020603050405020304" pitchFamily="18" charset="0"/>
              </a:rPr>
              <a:t>Journal of Risk and Financial Management</a:t>
            </a:r>
            <a:r>
              <a:rPr lang="en-IN" sz="600" dirty="0">
                <a:effectLst/>
                <a:ea typeface="Times New Roman" panose="02020603050405020304" pitchFamily="18" charset="0"/>
              </a:rPr>
              <a:t>, </a:t>
            </a:r>
            <a:r>
              <a:rPr lang="en-IN" sz="600" i="1" dirty="0">
                <a:effectLst/>
                <a:ea typeface="Times New Roman" panose="02020603050405020304" pitchFamily="18" charset="0"/>
              </a:rPr>
              <a:t>12</a:t>
            </a:r>
            <a:r>
              <a:rPr lang="en-IN" sz="600" dirty="0">
                <a:effectLst/>
                <a:ea typeface="Times New Roman" panose="02020603050405020304" pitchFamily="18" charset="0"/>
              </a:rPr>
              <a:t>(2), 68. https://doi.org/10.3390/jrfm12020068</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Omta, W. A., van Heesbeen, R. G., Shen, I., de Nobel, J., Robers, D., van der Velden, L. M., Medema, R. H., Siebes, A. P. J. M., Feelders, A. J., Brinkkemper, S., Klumperman, J. S., Spruit, M. R., Brinkhuis, M. J. S., &amp; Egan, D. A. (2020). Combining Supervised and Unsupervised Machine Learning Methods for Phenotypic Functional Genomics Screening. </a:t>
            </a:r>
            <a:r>
              <a:rPr lang="en-IN" sz="600" i="1" dirty="0">
                <a:effectLst/>
                <a:ea typeface="Times New Roman" panose="02020603050405020304" pitchFamily="18" charset="0"/>
              </a:rPr>
              <a:t>SLAS Discovery</a:t>
            </a:r>
            <a:r>
              <a:rPr lang="en-IN" sz="600" dirty="0">
                <a:effectLst/>
                <a:ea typeface="Times New Roman" panose="02020603050405020304" pitchFamily="18" charset="0"/>
              </a:rPr>
              <a:t>, </a:t>
            </a:r>
            <a:r>
              <a:rPr lang="en-IN" sz="600" i="1" dirty="0">
                <a:effectLst/>
                <a:ea typeface="Times New Roman" panose="02020603050405020304" pitchFamily="18" charset="0"/>
              </a:rPr>
              <a:t>25</a:t>
            </a:r>
            <a:r>
              <a:rPr lang="en-IN" sz="600" dirty="0">
                <a:effectLst/>
                <a:ea typeface="Times New Roman" panose="02020603050405020304" pitchFamily="18" charset="0"/>
              </a:rPr>
              <a:t>(6), 655–664. https://doi.org/10.1177/2472555220919345</a:t>
            </a:r>
            <a:endParaRPr lang="en-US" sz="600" dirty="0">
              <a:effectLst/>
              <a:ea typeface="Times New Roman" panose="02020603050405020304" pitchFamily="18" charset="0"/>
            </a:endParaRPr>
          </a:p>
          <a:p>
            <a:pPr marL="304800" marR="0" indent="-304800">
              <a:lnSpc>
                <a:spcPct val="150000"/>
              </a:lnSpc>
              <a:spcBef>
                <a:spcPts val="0"/>
              </a:spcBef>
              <a:spcAft>
                <a:spcPts val="0"/>
              </a:spcAft>
            </a:pPr>
            <a:r>
              <a:rPr lang="en-IN" sz="600" dirty="0">
                <a:effectLst/>
                <a:ea typeface="Times New Roman" panose="02020603050405020304" pitchFamily="18" charset="0"/>
              </a:rPr>
              <a:t>Rajkar, A., Kumaria, A., Raut, A., &amp; Kulkarni, N. (2021). Stock Market Price Prediction and Analysis. </a:t>
            </a:r>
            <a:r>
              <a:rPr lang="en-IN" sz="600" i="1" dirty="0">
                <a:effectLst/>
                <a:ea typeface="Times New Roman" panose="02020603050405020304" pitchFamily="18" charset="0"/>
              </a:rPr>
              <a:t>International Journal of Engineering Research &amp; Technology</a:t>
            </a:r>
            <a:r>
              <a:rPr lang="en-IN" sz="600" dirty="0">
                <a:effectLst/>
                <a:ea typeface="Times New Roman" panose="02020603050405020304" pitchFamily="18" charset="0"/>
              </a:rPr>
              <a:t>, </a:t>
            </a:r>
            <a:r>
              <a:rPr lang="en-IN" sz="600" i="1" dirty="0">
                <a:effectLst/>
                <a:ea typeface="Times New Roman" panose="02020603050405020304" pitchFamily="18" charset="0"/>
              </a:rPr>
              <a:t>10</a:t>
            </a:r>
            <a:r>
              <a:rPr lang="en-IN" sz="600" dirty="0">
                <a:effectLst/>
                <a:ea typeface="Times New Roman" panose="02020603050405020304" pitchFamily="18" charset="0"/>
              </a:rPr>
              <a:t>(06), 115–119.</a:t>
            </a:r>
            <a:endParaRPr lang="en-US" sz="600" dirty="0">
              <a:effectLst/>
              <a:ea typeface="Times New Roman" panose="02020603050405020304" pitchFamily="18" charset="0"/>
            </a:endParaRPr>
          </a:p>
          <a:p>
            <a:r>
              <a:rPr lang="en-IN" sz="600" dirty="0">
                <a:effectLst/>
                <a:ea typeface="Times New Roman" panose="02020603050405020304" pitchFamily="18" charset="0"/>
              </a:rPr>
              <a:t>Rouf, N., Malik, M. B., Arif, T., Sharma, S., Singh, S., Aich, S., &amp; Kim, H. C. (2021). Stock </a:t>
            </a: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market prediction using machine learning techniques: A decade survey on methodologies, recent developments, and future directions. </a:t>
            </a:r>
            <a:r>
              <a:rPr lang="en-IN" sz="600" i="1" dirty="0">
                <a:effectLst/>
                <a:latin typeface="+mj-lt"/>
                <a:ea typeface="Times New Roman" panose="02020603050405020304" pitchFamily="18" charset="0"/>
              </a:rPr>
              <a:t>Electronics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(21). https://doi.org/10.3390/electronics10212717</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Schonlau, M., &amp; Zou, R. Y. (2020). The random forest algorithm for statistical learning. </a:t>
            </a:r>
            <a:r>
              <a:rPr lang="en-IN" sz="600" i="1" dirty="0">
                <a:effectLst/>
                <a:latin typeface="+mj-lt"/>
                <a:ea typeface="Times New Roman" panose="02020603050405020304" pitchFamily="18" charset="0"/>
              </a:rPr>
              <a:t>Stata Journal</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(1), 3–29. https://doi.org/10.1177/1536867X20909688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Shah, D., Isah, H., &amp; Zulkernine, F. (2019). Stock market analysis: A review and taxonomy of prediction techniques. </a:t>
            </a:r>
            <a:r>
              <a:rPr lang="en-IN" sz="600" i="1" dirty="0">
                <a:effectLst/>
                <a:latin typeface="+mj-lt"/>
                <a:ea typeface="Times New Roman" panose="02020603050405020304" pitchFamily="18" charset="0"/>
              </a:rPr>
              <a:t>International Journal of Financial Studies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7</a:t>
            </a:r>
            <a:r>
              <a:rPr lang="en-IN" sz="600" dirty="0">
                <a:effectLst/>
                <a:latin typeface="+mj-lt"/>
                <a:ea typeface="Times New Roman" panose="02020603050405020304" pitchFamily="18" charset="0"/>
              </a:rPr>
              <a:t>(2). https://doi.org/10.3390/ijfs7020026</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Silva, I., &amp; Naranjo, J. E. (2020). A systematic methodology to evaluate prediction models for driving style classification. </a:t>
            </a:r>
            <a:r>
              <a:rPr lang="en-IN" sz="600" i="1" dirty="0">
                <a:effectLst/>
                <a:latin typeface="+mj-lt"/>
                <a:ea typeface="Times New Roman" panose="02020603050405020304" pitchFamily="18" charset="0"/>
              </a:rPr>
              <a:t>Sensors (Switzerland)</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20</a:t>
            </a:r>
            <a:r>
              <a:rPr lang="en-IN" sz="600" dirty="0">
                <a:effectLst/>
                <a:latin typeface="+mj-lt"/>
                <a:ea typeface="Times New Roman" panose="02020603050405020304" pitchFamily="18" charset="0"/>
              </a:rPr>
              <a:t>(6), 1–21. https://doi.org/10.3390/s20061692</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Sonkiya, P., Bajpai, V., &amp; Bansal, A. (2021). </a:t>
            </a:r>
            <a:r>
              <a:rPr lang="en-IN" sz="600" i="1" dirty="0">
                <a:effectLst/>
                <a:latin typeface="+mj-lt"/>
                <a:ea typeface="Times New Roman" panose="02020603050405020304" pitchFamily="18" charset="0"/>
              </a:rPr>
              <a:t>Stock price prediction using BERT and GAN</a:t>
            </a:r>
            <a:r>
              <a:rPr lang="en-IN" sz="600" dirty="0">
                <a:effectLst/>
                <a:latin typeface="+mj-lt"/>
                <a:ea typeface="Times New Roman" panose="02020603050405020304" pitchFamily="18" charset="0"/>
              </a:rPr>
              <a:t>. http://arxiv.org/abs/2107.09055</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Thanekar, G. S., &amp; Shaikh, Z. S. (2021). Analysis and Evaluation of Technical Indicators for Prediction of Stock Market. </a:t>
            </a:r>
            <a:r>
              <a:rPr lang="en-IN" sz="600" i="1" dirty="0">
                <a:effectLst/>
                <a:latin typeface="+mj-lt"/>
                <a:ea typeface="Times New Roman" panose="02020603050405020304" pitchFamily="18" charset="0"/>
              </a:rPr>
              <a:t>International Journal of Engineering Research &amp; Technology (IJERT)</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10</a:t>
            </a:r>
            <a:r>
              <a:rPr lang="en-IN" sz="600" dirty="0">
                <a:effectLst/>
                <a:latin typeface="+mj-lt"/>
                <a:ea typeface="Times New Roman" panose="02020603050405020304" pitchFamily="18" charset="0"/>
              </a:rPr>
              <a:t>(May), 341–344.</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Wang, L. (2019). Research and Implementation of Machine Learning Classifier Based on KNN. </a:t>
            </a:r>
            <a:r>
              <a:rPr lang="en-IN" sz="600" i="1" dirty="0">
                <a:effectLst/>
                <a:latin typeface="+mj-lt"/>
                <a:ea typeface="Times New Roman" panose="02020603050405020304" pitchFamily="18" charset="0"/>
              </a:rPr>
              <a:t>IOP Conference Series: Materials Science and Engineering</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677</a:t>
            </a:r>
            <a:r>
              <a:rPr lang="en-IN" sz="600" dirty="0">
                <a:effectLst/>
                <a:latin typeface="+mj-lt"/>
                <a:ea typeface="Times New Roman" panose="02020603050405020304" pitchFamily="18" charset="0"/>
              </a:rPr>
              <a:t>(5), 0–5. https://doi.org/10.1088/1757-899X/677/5/052038</a:t>
            </a:r>
            <a:endParaRPr lang="en-US" sz="600" dirty="0">
              <a:effectLst/>
              <a:latin typeface="+mj-lt"/>
              <a:ea typeface="Times New Roman" panose="02020603050405020304" pitchFamily="18" charset="0"/>
            </a:endParaRPr>
          </a:p>
          <a:p>
            <a:pPr marL="304800" marR="0" indent="-304800">
              <a:lnSpc>
                <a:spcPct val="150000"/>
              </a:lnSpc>
              <a:spcBef>
                <a:spcPts val="0"/>
              </a:spcBef>
              <a:spcAft>
                <a:spcPts val="0"/>
              </a:spcAft>
            </a:pPr>
            <a:r>
              <a:rPr lang="en-IN" sz="600" dirty="0">
                <a:effectLst/>
                <a:latin typeface="+mj-lt"/>
                <a:ea typeface="Times New Roman" panose="02020603050405020304" pitchFamily="18" charset="0"/>
              </a:rPr>
              <a:t>Zhang, P., Jia, Y., &amp; Shang, Y. (2022). Research and application of XGBoost in imbalanced data. </a:t>
            </a:r>
            <a:r>
              <a:rPr lang="en-IN" sz="600" i="1" dirty="0">
                <a:effectLst/>
                <a:latin typeface="+mj-lt"/>
                <a:ea typeface="Times New Roman" panose="02020603050405020304" pitchFamily="18" charset="0"/>
              </a:rPr>
              <a:t>International Journal of Distributed Sensor Networks</a:t>
            </a:r>
            <a:r>
              <a:rPr lang="en-IN" sz="600" dirty="0">
                <a:effectLst/>
                <a:latin typeface="+mj-lt"/>
                <a:ea typeface="Times New Roman" panose="02020603050405020304" pitchFamily="18" charset="0"/>
              </a:rPr>
              <a:t>, </a:t>
            </a:r>
            <a:r>
              <a:rPr lang="en-IN" sz="600" i="1" dirty="0">
                <a:effectLst/>
                <a:latin typeface="+mj-lt"/>
                <a:ea typeface="Times New Roman" panose="02020603050405020304" pitchFamily="18" charset="0"/>
              </a:rPr>
              <a:t>18</a:t>
            </a:r>
            <a:r>
              <a:rPr lang="en-IN" sz="600" dirty="0">
                <a:effectLst/>
                <a:latin typeface="+mj-lt"/>
                <a:ea typeface="Times New Roman" panose="02020603050405020304" pitchFamily="18" charset="0"/>
              </a:rPr>
              <a:t>(6). https://doi.org/10.1177/15501329221106935</a:t>
            </a:r>
            <a:endParaRPr lang="en-US" sz="600" dirty="0">
              <a:effectLst/>
              <a:latin typeface="+mj-lt"/>
              <a:ea typeface="Times New Roman" panose="02020603050405020304" pitchFamily="18" charset="0"/>
            </a:endParaRPr>
          </a:p>
          <a:p>
            <a:endParaRPr lang="en-US" sz="500" dirty="0">
              <a:effectLst/>
              <a:ea typeface="Times New Roman" panose="02020603050405020304" pitchFamily="18" charset="0"/>
            </a:endParaRPr>
          </a:p>
          <a:p>
            <a:endParaRPr lang="en-US" sz="500" dirty="0">
              <a:effectLst/>
              <a:ea typeface="Times New Roman" panose="02020603050405020304" pitchFamily="18" charset="0"/>
            </a:endParaRPr>
          </a:p>
        </p:txBody>
      </p:sp>
    </p:spTree>
    <p:extLst>
      <p:ext uri="{BB962C8B-B14F-4D97-AF65-F5344CB8AC3E}">
        <p14:creationId xmlns:p14="http://schemas.microsoft.com/office/powerpoint/2010/main" val="37776725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Annexure </a:t>
            </a:r>
          </a:p>
        </p:txBody>
      </p:sp>
      <p:sp>
        <p:nvSpPr>
          <p:cNvPr id="3" name="TextBox 2"/>
          <p:cNvSpPr txBox="1"/>
          <p:nvPr/>
        </p:nvSpPr>
        <p:spPr>
          <a:xfrm>
            <a:off x="7506269" y="1146410"/>
            <a:ext cx="4380932" cy="338554"/>
          </a:xfrm>
          <a:prstGeom prst="rect">
            <a:avLst/>
          </a:prstGeom>
          <a:noFill/>
        </p:spPr>
        <p:txBody>
          <a:bodyPr wrap="square" rtlCol="0">
            <a:spAutoFit/>
          </a:bodyPr>
          <a:lstStyle/>
          <a:p>
            <a:pPr algn="r"/>
            <a:r>
              <a:rPr lang="en-US" sz="1600" dirty="0"/>
              <a:t>Additional Information | Plagiarism score</a:t>
            </a:r>
          </a:p>
        </p:txBody>
      </p:sp>
    </p:spTree>
    <p:extLst>
      <p:ext uri="{BB962C8B-B14F-4D97-AF65-F5344CB8AC3E}">
        <p14:creationId xmlns:p14="http://schemas.microsoft.com/office/powerpoint/2010/main" val="8963227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A3CC3FE-064E-4FC6-8395-DD9D811CBFB4}"/>
              </a:ext>
            </a:extLst>
          </p:cNvPr>
          <p:cNvPicPr>
            <a:picLocks noChangeAspect="1"/>
          </p:cNvPicPr>
          <p:nvPr/>
        </p:nvPicPr>
        <p:blipFill>
          <a:blip r:embed="rId2"/>
          <a:stretch>
            <a:fillRect/>
          </a:stretch>
        </p:blipFill>
        <p:spPr>
          <a:xfrm>
            <a:off x="6128332" y="2478157"/>
            <a:ext cx="5790961" cy="2532721"/>
          </a:xfrm>
          <a:prstGeom prst="rect">
            <a:avLst/>
          </a:prstGeom>
        </p:spPr>
      </p:pic>
      <p:sp>
        <p:nvSpPr>
          <p:cNvPr id="2" name="Title 1"/>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Annexure</a:t>
            </a:r>
          </a:p>
        </p:txBody>
      </p:sp>
      <p:sp>
        <p:nvSpPr>
          <p:cNvPr id="3" name="TextBox 2"/>
          <p:cNvSpPr txBox="1"/>
          <p:nvPr/>
        </p:nvSpPr>
        <p:spPr>
          <a:xfrm>
            <a:off x="7847463" y="1049867"/>
            <a:ext cx="4039738" cy="523220"/>
          </a:xfrm>
          <a:prstGeom prst="rect">
            <a:avLst/>
          </a:prstGeom>
          <a:noFill/>
        </p:spPr>
        <p:txBody>
          <a:bodyPr wrap="square" rtlCol="0">
            <a:spAutoFit/>
          </a:bodyPr>
          <a:lstStyle/>
          <a:p>
            <a:pPr algn="r"/>
            <a:r>
              <a:rPr lang="en-US" sz="2800" dirty="0">
                <a:latin typeface="Times New Roman" panose="02020603050405020304" pitchFamily="18" charset="0"/>
                <a:cs typeface="Times New Roman" panose="02020603050405020304" pitchFamily="18" charset="0"/>
              </a:rPr>
              <a:t>Publications | Conferences </a:t>
            </a:r>
          </a:p>
        </p:txBody>
      </p:sp>
      <p:sp>
        <p:nvSpPr>
          <p:cNvPr id="5" name="TextBox 4">
            <a:extLst>
              <a:ext uri="{FF2B5EF4-FFF2-40B4-BE49-F238E27FC236}">
                <a16:creationId xmlns:a16="http://schemas.microsoft.com/office/drawing/2014/main" id="{8AE4F847-C29E-40EF-A84F-91A4F11CE0B4}"/>
              </a:ext>
            </a:extLst>
          </p:cNvPr>
          <p:cNvSpPr txBox="1"/>
          <p:nvPr/>
        </p:nvSpPr>
        <p:spPr>
          <a:xfrm>
            <a:off x="304799" y="1532842"/>
            <a:ext cx="5577016" cy="4197559"/>
          </a:xfrm>
          <a:prstGeom prst="rect">
            <a:avLst/>
          </a:prstGeom>
          <a:solidFill>
            <a:schemeClr val="accent1">
              <a:lumMod val="40000"/>
              <a:lumOff val="60000"/>
            </a:schemeClr>
          </a:solidFill>
        </p:spPr>
        <p:txBody>
          <a:bodyPr wrap="square">
            <a:spAutoFit/>
          </a:bodyPr>
          <a:lstStyle/>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3"/>
              </a:rPr>
              <a:t>https://github.com/Embedded-org/ACCOMPLISHMENTS/tree/master/RACE_CAPSTONE_PROJECT2</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b="1" dirty="0">
                <a:effectLst/>
                <a:latin typeface="Times New Roman" panose="02020603050405020304" pitchFamily="18" charset="0"/>
                <a:ea typeface="Times New Roman" panose="02020603050405020304" pitchFamily="18" charset="0"/>
              </a:rPr>
              <a:t>The implementation document for the capstone project can be accessed at the link below:</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n-IN" sz="1800" u="sng" dirty="0">
                <a:solidFill>
                  <a:srgbClr val="0563C1"/>
                </a:solidFill>
                <a:effectLst/>
                <a:latin typeface="Times New Roman" panose="02020603050405020304" pitchFamily="18" charset="0"/>
                <a:ea typeface="Times New Roman" panose="02020603050405020304" pitchFamily="18" charset="0"/>
                <a:hlinkClick r:id="rId4"/>
              </a:rPr>
              <a:t>https://github.com/Embedded-org/ACCOMPLISHMENTS/blob/master/RACE_CAPSTONE_PROJECT2/Capstone2_implementation.docx</a:t>
            </a:r>
            <a:endParaRPr lang="en-US" sz="1800" dirty="0">
              <a:effectLst/>
              <a:latin typeface="Times New Roman" panose="02020603050405020304" pitchFamily="18" charset="0"/>
              <a:ea typeface="Times New Roman" panose="02020603050405020304" pitchFamily="18" charset="0"/>
            </a:endParaRPr>
          </a:p>
        </p:txBody>
      </p:sp>
      <p:cxnSp>
        <p:nvCxnSpPr>
          <p:cNvPr id="8" name="Straight Connector 7">
            <a:extLst>
              <a:ext uri="{FF2B5EF4-FFF2-40B4-BE49-F238E27FC236}">
                <a16:creationId xmlns:a16="http://schemas.microsoft.com/office/drawing/2014/main" id="{CF7129DB-F529-4D1C-9268-292EE254E5DF}"/>
              </a:ext>
            </a:extLst>
          </p:cNvPr>
          <p:cNvCxnSpPr/>
          <p:nvPr/>
        </p:nvCxnSpPr>
        <p:spPr>
          <a:xfrm>
            <a:off x="6063669" y="1049867"/>
            <a:ext cx="0" cy="542832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4789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67" y="393460"/>
            <a:ext cx="8382000" cy="670055"/>
          </a:xfrm>
        </p:spPr>
        <p:txBody>
          <a:bodyPr/>
          <a:lstStyle/>
          <a:p>
            <a:r>
              <a:rPr lang="en-US" dirty="0"/>
              <a:t>Literature Review </a:t>
            </a:r>
          </a:p>
        </p:txBody>
      </p:sp>
      <p:graphicFrame>
        <p:nvGraphicFramePr>
          <p:cNvPr id="3" name="Table 3">
            <a:extLst>
              <a:ext uri="{FF2B5EF4-FFF2-40B4-BE49-F238E27FC236}">
                <a16:creationId xmlns:a16="http://schemas.microsoft.com/office/drawing/2014/main" id="{DC749C9F-2C56-43DC-BB33-2A99E687AE8D}"/>
              </a:ext>
            </a:extLst>
          </p:cNvPr>
          <p:cNvGraphicFramePr>
            <a:graphicFrameLocks noGrp="1"/>
          </p:cNvGraphicFramePr>
          <p:nvPr>
            <p:extLst>
              <p:ext uri="{D42A27DB-BD31-4B8C-83A1-F6EECF244321}">
                <p14:modId xmlns:p14="http://schemas.microsoft.com/office/powerpoint/2010/main" val="1673662810"/>
              </p:ext>
            </p:extLst>
          </p:nvPr>
        </p:nvGraphicFramePr>
        <p:xfrm>
          <a:off x="331304" y="1310715"/>
          <a:ext cx="11555895" cy="5081522"/>
        </p:xfrm>
        <a:graphic>
          <a:graphicData uri="http://schemas.openxmlformats.org/drawingml/2006/table">
            <a:tbl>
              <a:tblPr firstRow="1" bandRow="1">
                <a:tableStyleId>{5C22544A-7EE6-4342-B048-85BDC9FD1C3A}</a:tableStyleId>
              </a:tblPr>
              <a:tblGrid>
                <a:gridCol w="2557670">
                  <a:extLst>
                    <a:ext uri="{9D8B030D-6E8A-4147-A177-3AD203B41FA5}">
                      <a16:colId xmlns:a16="http://schemas.microsoft.com/office/drawing/2014/main" val="1369673058"/>
                    </a:ext>
                  </a:extLst>
                </a:gridCol>
                <a:gridCol w="1696278">
                  <a:extLst>
                    <a:ext uri="{9D8B030D-6E8A-4147-A177-3AD203B41FA5}">
                      <a16:colId xmlns:a16="http://schemas.microsoft.com/office/drawing/2014/main" val="1958250733"/>
                    </a:ext>
                  </a:extLst>
                </a:gridCol>
                <a:gridCol w="2743200">
                  <a:extLst>
                    <a:ext uri="{9D8B030D-6E8A-4147-A177-3AD203B41FA5}">
                      <a16:colId xmlns:a16="http://schemas.microsoft.com/office/drawing/2014/main" val="1860136396"/>
                    </a:ext>
                  </a:extLst>
                </a:gridCol>
                <a:gridCol w="2266122">
                  <a:extLst>
                    <a:ext uri="{9D8B030D-6E8A-4147-A177-3AD203B41FA5}">
                      <a16:colId xmlns:a16="http://schemas.microsoft.com/office/drawing/2014/main" val="954020900"/>
                    </a:ext>
                  </a:extLst>
                </a:gridCol>
                <a:gridCol w="2292625">
                  <a:extLst>
                    <a:ext uri="{9D8B030D-6E8A-4147-A177-3AD203B41FA5}">
                      <a16:colId xmlns:a16="http://schemas.microsoft.com/office/drawing/2014/main" val="337298450"/>
                    </a:ext>
                  </a:extLst>
                </a:gridCol>
              </a:tblGrid>
              <a:tr h="615453">
                <a:tc>
                  <a:txBody>
                    <a:bodyPr/>
                    <a:lstStyle/>
                    <a:p>
                      <a:pPr algn="ctr"/>
                      <a:r>
                        <a:rPr lang="en-US" dirty="0"/>
                        <a:t>Paper Title</a:t>
                      </a:r>
                    </a:p>
                  </a:txBody>
                  <a:tcPr/>
                </a:tc>
                <a:tc>
                  <a:txBody>
                    <a:bodyPr/>
                    <a:lstStyle/>
                    <a:p>
                      <a:pPr algn="ctr"/>
                      <a:r>
                        <a:rPr lang="en-US" dirty="0"/>
                        <a:t>Authors</a:t>
                      </a:r>
                    </a:p>
                  </a:txBody>
                  <a:tcPr/>
                </a:tc>
                <a:tc>
                  <a:txBody>
                    <a:bodyPr/>
                    <a:lstStyle/>
                    <a:p>
                      <a:pPr algn="ctr"/>
                      <a:r>
                        <a:rPr lang="en-US" dirty="0"/>
                        <a:t>Journal</a:t>
                      </a:r>
                    </a:p>
                  </a:txBody>
                  <a:tcPr/>
                </a:tc>
                <a:tc>
                  <a:txBody>
                    <a:bodyPr/>
                    <a:lstStyle/>
                    <a:p>
                      <a:pPr algn="ctr"/>
                      <a:r>
                        <a:rPr lang="en-US" dirty="0"/>
                        <a:t>Objective</a:t>
                      </a:r>
                    </a:p>
                  </a:txBody>
                  <a:tcPr/>
                </a:tc>
                <a:tc>
                  <a:txBody>
                    <a:bodyPr/>
                    <a:lstStyle/>
                    <a:p>
                      <a:pPr algn="ctr"/>
                      <a:r>
                        <a:rPr lang="en-US" dirty="0"/>
                        <a:t>Research Gap</a:t>
                      </a:r>
                    </a:p>
                    <a:p>
                      <a:pPr algn="ctr"/>
                      <a:r>
                        <a:rPr lang="en-US" dirty="0"/>
                        <a:t>(if any)</a:t>
                      </a:r>
                    </a:p>
                  </a:txBody>
                  <a:tcPr/>
                </a:tc>
                <a:extLst>
                  <a:ext uri="{0D108BD9-81ED-4DB2-BD59-A6C34878D82A}">
                    <a16:rowId xmlns:a16="http://schemas.microsoft.com/office/drawing/2014/main" val="1648017950"/>
                  </a:ext>
                </a:extLst>
              </a:tr>
              <a:tr h="1406749">
                <a:tc>
                  <a:txBody>
                    <a:bodyPr/>
                    <a:lstStyle/>
                    <a:p>
                      <a:r>
                        <a:rPr lang="en-US" dirty="0">
                          <a:effectLst/>
                        </a:rPr>
                        <a:t>Stock Market Price Prediction and Analysis</a:t>
                      </a:r>
                      <a:endParaRPr lang="en-US" dirty="0"/>
                    </a:p>
                  </a:txBody>
                  <a:tcPr/>
                </a:tc>
                <a:tc>
                  <a:txBody>
                    <a:bodyPr/>
                    <a:lstStyle/>
                    <a:p>
                      <a:r>
                        <a:rPr lang="en-US" dirty="0"/>
                        <a:t>Rajkar, Ajinkya, Aayush,</a:t>
                      </a:r>
                    </a:p>
                    <a:p>
                      <a:r>
                        <a:rPr lang="en-US" dirty="0"/>
                        <a:t>Aniket</a:t>
                      </a:r>
                    </a:p>
                  </a:txBody>
                  <a:tcPr/>
                </a:tc>
                <a:tc>
                  <a:txBody>
                    <a:bodyPr/>
                    <a:lstStyle/>
                    <a:p>
                      <a:r>
                        <a:rPr lang="en-US" dirty="0">
                          <a:effectLst/>
                        </a:rPr>
                        <a:t>Inter</a:t>
                      </a:r>
                    </a:p>
                    <a:p>
                      <a:r>
                        <a:rPr lang="en-US" dirty="0">
                          <a:effectLst/>
                        </a:rPr>
                        <a:t>national Journal of Engineering Research &amp; Technology</a:t>
                      </a:r>
                      <a:endParaRPr lang="en-US" dirty="0"/>
                    </a:p>
                  </a:txBody>
                  <a:tcPr/>
                </a:tc>
                <a:tc>
                  <a:txBody>
                    <a:bodyPr/>
                    <a:lstStyle/>
                    <a:p>
                      <a:r>
                        <a:rPr lang="en-US" dirty="0"/>
                        <a:t>Predict  Stock</a:t>
                      </a:r>
                    </a:p>
                    <a:p>
                      <a:r>
                        <a:rPr lang="en-US" dirty="0"/>
                        <a:t>market Returns using ML</a:t>
                      </a:r>
                    </a:p>
                  </a:txBody>
                  <a:tcPr/>
                </a:tc>
                <a:tc>
                  <a:txBody>
                    <a:bodyPr/>
                    <a:lstStyle/>
                    <a:p>
                      <a:r>
                        <a:rPr lang="en-US" dirty="0"/>
                        <a:t>Feature expansion and  elimination techniques in data preparation lacking details</a:t>
                      </a:r>
                    </a:p>
                  </a:txBody>
                  <a:tcPr/>
                </a:tc>
                <a:extLst>
                  <a:ext uri="{0D108BD9-81ED-4DB2-BD59-A6C34878D82A}">
                    <a16:rowId xmlns:a16="http://schemas.microsoft.com/office/drawing/2014/main" val="2304257186"/>
                  </a:ext>
                </a:extLst>
              </a:tr>
              <a:tr h="1406749">
                <a:tc>
                  <a:txBody>
                    <a:bodyPr/>
                    <a:lstStyle/>
                    <a:p>
                      <a:r>
                        <a:rPr lang="en-US" dirty="0">
                          <a:effectLst/>
                        </a:rPr>
                        <a:t>Analysis and Evaluation of Technical Indicators for Prediction of Stock Market</a:t>
                      </a:r>
                      <a:endParaRPr lang="en-US" dirty="0"/>
                    </a:p>
                  </a:txBody>
                  <a:tcPr/>
                </a:tc>
                <a:tc>
                  <a:txBody>
                    <a:bodyPr/>
                    <a:lstStyle/>
                    <a:p>
                      <a:r>
                        <a:rPr lang="en-US" dirty="0">
                          <a:effectLst/>
                        </a:rPr>
                        <a:t>Thanekar, Gananjay Sandeep</a:t>
                      </a:r>
                    </a:p>
                    <a:p>
                      <a:r>
                        <a:rPr lang="en-US" dirty="0">
                          <a:effectLst/>
                        </a:rPr>
                        <a:t> Zaheed Shamsuddin</a:t>
                      </a:r>
                      <a:endParaRPr lang="en-US" dirty="0"/>
                    </a:p>
                  </a:txBody>
                  <a:tcPr/>
                </a:tc>
                <a:tc>
                  <a:txBody>
                    <a:bodyPr/>
                    <a:lstStyle/>
                    <a:p>
                      <a:r>
                        <a:rPr lang="en-US" dirty="0">
                          <a:effectLst/>
                        </a:rPr>
                        <a:t>International Journal of Engineering Research &amp; Technology (IJERT)</a:t>
                      </a:r>
                      <a:endParaRPr lang="en-US" dirty="0"/>
                    </a:p>
                  </a:txBody>
                  <a:tcPr/>
                </a:tc>
                <a:tc>
                  <a:txBody>
                    <a:bodyPr/>
                    <a:lstStyle/>
                    <a:p>
                      <a:r>
                        <a:rPr lang="en-US" dirty="0"/>
                        <a:t>Utilize Technical Indicator for higher SM Returns</a:t>
                      </a:r>
                    </a:p>
                  </a:txBody>
                  <a:tcPr/>
                </a:tc>
                <a:tc>
                  <a:txBody>
                    <a:bodyPr/>
                    <a:lstStyle/>
                    <a:p>
                      <a:r>
                        <a:rPr lang="en-US" dirty="0"/>
                        <a:t>Fundamental analysis should also be explored.</a:t>
                      </a:r>
                    </a:p>
                  </a:txBody>
                  <a:tcPr/>
                </a:tc>
                <a:extLst>
                  <a:ext uri="{0D108BD9-81ED-4DB2-BD59-A6C34878D82A}">
                    <a16:rowId xmlns:a16="http://schemas.microsoft.com/office/drawing/2014/main" val="1113910316"/>
                  </a:ext>
                </a:extLst>
              </a:tr>
              <a:tr h="1515362">
                <a:tc>
                  <a:txBody>
                    <a:bodyPr/>
                    <a:lstStyle/>
                    <a:p>
                      <a:r>
                        <a:rPr lang="en-US" dirty="0">
                          <a:effectLst/>
                        </a:rPr>
                        <a:t>Effects of Volatility and Trend Indicator for Improving Price Prediction of Cryptocurrency</a:t>
                      </a:r>
                      <a:endParaRPr lang="en-US" dirty="0"/>
                    </a:p>
                  </a:txBody>
                  <a:tcPr/>
                </a:tc>
                <a:tc>
                  <a:txBody>
                    <a:bodyPr/>
                    <a:lstStyle/>
                    <a:p>
                      <a:r>
                        <a:rPr lang="en-US" dirty="0">
                          <a:effectLst/>
                        </a:rPr>
                        <a:t>Dahham, </a:t>
                      </a:r>
                    </a:p>
                    <a:p>
                      <a:r>
                        <a:rPr lang="en-US" dirty="0">
                          <a:effectLst/>
                        </a:rPr>
                        <a:t>Ibrahim, Abdullahi </a:t>
                      </a:r>
                      <a:endParaRPr lang="en-US" dirty="0"/>
                    </a:p>
                  </a:txBody>
                  <a:tcPr/>
                </a:tc>
                <a:tc>
                  <a:txBody>
                    <a:bodyPr/>
                    <a:lstStyle/>
                    <a:p>
                      <a:r>
                        <a:rPr lang="en-US" dirty="0">
                          <a:effectLst/>
                        </a:rPr>
                        <a:t>IOP Conference Series: Materials Science and Engineering</a:t>
                      </a:r>
                      <a:endParaRPr lang="en-US" dirty="0"/>
                    </a:p>
                  </a:txBody>
                  <a:tcPr/>
                </a:tc>
                <a:tc>
                  <a:txBody>
                    <a:bodyPr/>
                    <a:lstStyle/>
                    <a:p>
                      <a:r>
                        <a:rPr lang="en-US" dirty="0"/>
                        <a:t>Volatility and Trend Indicator for  Predicting ret from Cryptocurrency.</a:t>
                      </a:r>
                    </a:p>
                  </a:txBody>
                  <a:tcPr/>
                </a:tc>
                <a:tc>
                  <a:txBody>
                    <a:bodyPr/>
                    <a:lstStyle/>
                    <a:p>
                      <a:r>
                        <a:rPr lang="en-US" dirty="0"/>
                        <a:t>Volume and momentum indicators also should be explored.</a:t>
                      </a:r>
                    </a:p>
                  </a:txBody>
                  <a:tcPr/>
                </a:tc>
                <a:extLst>
                  <a:ext uri="{0D108BD9-81ED-4DB2-BD59-A6C34878D82A}">
                    <a16:rowId xmlns:a16="http://schemas.microsoft.com/office/drawing/2014/main" val="1024255595"/>
                  </a:ext>
                </a:extLst>
              </a:tr>
            </a:tbl>
          </a:graphicData>
        </a:graphic>
      </p:graphicFrame>
    </p:spTree>
    <p:extLst>
      <p:ext uri="{BB962C8B-B14F-4D97-AF65-F5344CB8AC3E}">
        <p14:creationId xmlns:p14="http://schemas.microsoft.com/office/powerpoint/2010/main" val="1332816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9" name="Rectangle 8"/>
          <p:cNvSpPr/>
          <p:nvPr/>
        </p:nvSpPr>
        <p:spPr>
          <a:xfrm>
            <a:off x="7467469" y="1104459"/>
            <a:ext cx="4463081" cy="369332"/>
          </a:xfrm>
          <a:prstGeom prst="rect">
            <a:avLst/>
          </a:prstGeom>
        </p:spPr>
        <p:txBody>
          <a:bodyPr wrap="none">
            <a:spAutoFit/>
          </a:bodyPr>
          <a:lstStyle/>
          <a:p>
            <a:r>
              <a:rPr lang="en-US" dirty="0"/>
              <a:t>Business Problem |  Analytics Solution </a:t>
            </a:r>
          </a:p>
        </p:txBody>
      </p:sp>
      <p:cxnSp>
        <p:nvCxnSpPr>
          <p:cNvPr id="5" name="Straight Connector 4">
            <a:extLst>
              <a:ext uri="{FF2B5EF4-FFF2-40B4-BE49-F238E27FC236}">
                <a16:creationId xmlns:a16="http://schemas.microsoft.com/office/drawing/2014/main" id="{10E1B9BC-AC13-4561-96F4-8BF8BC0C0F9B}"/>
              </a:ext>
            </a:extLst>
          </p:cNvPr>
          <p:cNvCxnSpPr>
            <a:cxnSpLocks/>
          </p:cNvCxnSpPr>
          <p:nvPr/>
        </p:nvCxnSpPr>
        <p:spPr bwMode="blackWhite">
          <a:xfrm>
            <a:off x="4121427" y="1825625"/>
            <a:ext cx="0" cy="4351338"/>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Content Placeholder 21">
            <a:extLst>
              <a:ext uri="{FF2B5EF4-FFF2-40B4-BE49-F238E27FC236}">
                <a16:creationId xmlns:a16="http://schemas.microsoft.com/office/drawing/2014/main" id="{60F5F097-7DCC-44B4-B960-7F58E7107176}"/>
              </a:ext>
              <a:ext uri="{C183D7F6-B498-43B3-948B-1728B52AA6E4}">
                <adec:decorative xmlns:adec="http://schemas.microsoft.com/office/drawing/2017/decorative" val="1"/>
              </a:ext>
            </a:extLst>
          </p:cNvPr>
          <p:cNvPicPr>
            <a:picLocks noGrp="1" noChangeAspect="1"/>
          </p:cNvPicPr>
          <p:nvPr>
            <p:ph idx="1"/>
          </p:nvPr>
        </p:nvPicPr>
        <p:blipFill>
          <a:blip r:embed="rId2"/>
          <a:stretch>
            <a:fillRect/>
          </a:stretch>
        </p:blipFill>
        <p:spPr>
          <a:xfrm>
            <a:off x="4752844" y="2015762"/>
            <a:ext cx="2714625" cy="30186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Rectangle 17">
            <a:extLst>
              <a:ext uri="{FF2B5EF4-FFF2-40B4-BE49-F238E27FC236}">
                <a16:creationId xmlns:a16="http://schemas.microsoft.com/office/drawing/2014/main" id="{6E80ADB2-C867-401D-B2DD-ED17212DC665}"/>
              </a:ext>
            </a:extLst>
          </p:cNvPr>
          <p:cNvSpPr/>
          <p:nvPr/>
        </p:nvSpPr>
        <p:spPr>
          <a:xfrm>
            <a:off x="1126434" y="2054087"/>
            <a:ext cx="2902223"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Fundamental Analysis-</a:t>
            </a:r>
          </a:p>
          <a:p>
            <a:pPr algn="ctr"/>
            <a:r>
              <a:rPr lang="en-US" dirty="0"/>
              <a:t>Long Term Investments</a:t>
            </a:r>
          </a:p>
        </p:txBody>
      </p:sp>
      <p:sp>
        <p:nvSpPr>
          <p:cNvPr id="19" name="Rectangle: Rounded Corners 18">
            <a:extLst>
              <a:ext uri="{FF2B5EF4-FFF2-40B4-BE49-F238E27FC236}">
                <a16:creationId xmlns:a16="http://schemas.microsoft.com/office/drawing/2014/main" id="{097BC266-9959-4EFA-9FFB-A440B71A30BA}"/>
              </a:ext>
            </a:extLst>
          </p:cNvPr>
          <p:cNvSpPr/>
          <p:nvPr/>
        </p:nvSpPr>
        <p:spPr>
          <a:xfrm>
            <a:off x="1126434" y="3525078"/>
            <a:ext cx="290222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Technical Analysis-</a:t>
            </a:r>
            <a:r>
              <a:rPr lang="en-US" sz="1800" dirty="0">
                <a:effectLst/>
                <a:latin typeface="Times New Roman" panose="02020603050405020304" pitchFamily="18" charset="0"/>
                <a:ea typeface="Calibri" panose="020F0502020204030204" pitchFamily="34" charset="0"/>
              </a:rPr>
              <a:t>trends in the stock's price, momentum, and volume </a:t>
            </a:r>
            <a:endParaRPr lang="en-US" dirty="0"/>
          </a:p>
        </p:txBody>
      </p:sp>
      <p:sp>
        <p:nvSpPr>
          <p:cNvPr id="23" name="Rectangle: Rounded Corners 22">
            <a:extLst>
              <a:ext uri="{FF2B5EF4-FFF2-40B4-BE49-F238E27FC236}">
                <a16:creationId xmlns:a16="http://schemas.microsoft.com/office/drawing/2014/main" id="{A326C3A5-BC17-4C02-8E97-AB50C49DC5F0}"/>
              </a:ext>
            </a:extLst>
          </p:cNvPr>
          <p:cNvSpPr/>
          <p:nvPr/>
        </p:nvSpPr>
        <p:spPr>
          <a:xfrm>
            <a:off x="1219200" y="5049078"/>
            <a:ext cx="2676938" cy="11278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ea typeface="Calibri" panose="020F0502020204030204" pitchFamily="34" charset="0"/>
              </a:rPr>
              <a:t>A</a:t>
            </a:r>
            <a:r>
              <a:rPr lang="en-US" sz="1800" dirty="0">
                <a:effectLst/>
                <a:latin typeface="Times New Roman" panose="02020603050405020304" pitchFamily="18" charset="0"/>
                <a:ea typeface="Calibri" panose="020F0502020204030204" pitchFamily="34" charset="0"/>
              </a:rPr>
              <a:t>lgorithmic trading </a:t>
            </a:r>
            <a:endParaRPr lang="en-US" dirty="0"/>
          </a:p>
        </p:txBody>
      </p:sp>
      <p:cxnSp>
        <p:nvCxnSpPr>
          <p:cNvPr id="25" name="Straight Arrow Connector 24">
            <a:extLst>
              <a:ext uri="{FF2B5EF4-FFF2-40B4-BE49-F238E27FC236}">
                <a16:creationId xmlns:a16="http://schemas.microsoft.com/office/drawing/2014/main" id="{FE12D9E5-9B23-41DD-99AA-CF4CBBA97437}"/>
              </a:ext>
            </a:extLst>
          </p:cNvPr>
          <p:cNvCxnSpPr>
            <a:cxnSpLocks/>
          </p:cNvCxnSpPr>
          <p:nvPr/>
        </p:nvCxnSpPr>
        <p:spPr>
          <a:xfrm>
            <a:off x="7467467" y="3439551"/>
            <a:ext cx="56984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ED8D99-A640-4A64-B9D1-24DAFB0D5A2D}"/>
              </a:ext>
            </a:extLst>
          </p:cNvPr>
          <p:cNvSpPr txBox="1"/>
          <p:nvPr/>
        </p:nvSpPr>
        <p:spPr>
          <a:xfrm>
            <a:off x="4691270" y="5428354"/>
            <a:ext cx="2776197" cy="646331"/>
          </a:xfrm>
          <a:prstGeom prst="rect">
            <a:avLst/>
          </a:prstGeom>
          <a:noFill/>
        </p:spPr>
        <p:txBody>
          <a:bodyPr wrap="square">
            <a:spAutoFit/>
          </a:bodyPr>
          <a:lstStyle/>
          <a:p>
            <a:r>
              <a:rPr lang="en-US" dirty="0"/>
              <a:t>Volatility Still Unpredictable</a:t>
            </a:r>
          </a:p>
        </p:txBody>
      </p:sp>
      <p:sp>
        <p:nvSpPr>
          <p:cNvPr id="35" name="Rectangle: Rounded Corners 34">
            <a:extLst>
              <a:ext uri="{FF2B5EF4-FFF2-40B4-BE49-F238E27FC236}">
                <a16:creationId xmlns:a16="http://schemas.microsoft.com/office/drawing/2014/main" id="{DE8943BB-F031-438A-AB84-4058EA70A49B}"/>
              </a:ext>
            </a:extLst>
          </p:cNvPr>
          <p:cNvSpPr/>
          <p:nvPr/>
        </p:nvSpPr>
        <p:spPr>
          <a:xfrm>
            <a:off x="8146056" y="1827830"/>
            <a:ext cx="2855740" cy="322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Easy, and simple Modelling techniques </a:t>
            </a:r>
          </a:p>
          <a:p>
            <a:pPr algn="ctr"/>
            <a:r>
              <a:rPr lang="en-US" dirty="0"/>
              <a:t>Minimize  losses</a:t>
            </a:r>
          </a:p>
        </p:txBody>
      </p:sp>
      <p:cxnSp>
        <p:nvCxnSpPr>
          <p:cNvPr id="39" name="Straight Arrow Connector 38">
            <a:extLst>
              <a:ext uri="{FF2B5EF4-FFF2-40B4-BE49-F238E27FC236}">
                <a16:creationId xmlns:a16="http://schemas.microsoft.com/office/drawing/2014/main" id="{2A6E35DE-08CE-41F1-916D-C7893236DC21}"/>
              </a:ext>
            </a:extLst>
          </p:cNvPr>
          <p:cNvCxnSpPr>
            <a:cxnSpLocks/>
          </p:cNvCxnSpPr>
          <p:nvPr/>
        </p:nvCxnSpPr>
        <p:spPr>
          <a:xfrm>
            <a:off x="4121427" y="3802743"/>
            <a:ext cx="569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044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dirty="0">
                <a:solidFill>
                  <a:schemeClr val="tx1">
                    <a:lumMod val="75000"/>
                    <a:lumOff val="25000"/>
                  </a:schemeClr>
                </a:solidFill>
                <a:cs typeface="Arial" pitchFamily="34" charset="0"/>
              </a:rPr>
              <a:t>Project Objectives  </a:t>
            </a:r>
            <a:endParaRPr lang="en-US" dirty="0"/>
          </a:p>
        </p:txBody>
      </p:sp>
      <p:pic>
        <p:nvPicPr>
          <p:cNvPr id="3" name="Picture 2">
            <a:extLst>
              <a:ext uri="{FF2B5EF4-FFF2-40B4-BE49-F238E27FC236}">
                <a16:creationId xmlns:a16="http://schemas.microsoft.com/office/drawing/2014/main" id="{30035A44-D6CD-4508-8886-E89D0202E2F9}"/>
              </a:ext>
            </a:extLst>
          </p:cNvPr>
          <p:cNvPicPr>
            <a:picLocks noChangeAspect="1"/>
          </p:cNvPicPr>
          <p:nvPr/>
        </p:nvPicPr>
        <p:blipFill>
          <a:blip r:embed="rId2"/>
          <a:stretch>
            <a:fillRect/>
          </a:stretch>
        </p:blipFill>
        <p:spPr>
          <a:xfrm flipH="1">
            <a:off x="7124032" y="1555679"/>
            <a:ext cx="46418" cy="4625682"/>
          </a:xfrm>
          <a:prstGeom prst="rect">
            <a:avLst/>
          </a:prstGeom>
        </p:spPr>
      </p:pic>
      <p:pic>
        <p:nvPicPr>
          <p:cNvPr id="7" name="Picture 6">
            <a:extLst>
              <a:ext uri="{FF2B5EF4-FFF2-40B4-BE49-F238E27FC236}">
                <a16:creationId xmlns:a16="http://schemas.microsoft.com/office/drawing/2014/main" id="{3B7B2F97-C4CF-46A5-892B-9F117D31E222}"/>
              </a:ext>
            </a:extLst>
          </p:cNvPr>
          <p:cNvPicPr>
            <a:picLocks noChangeAspect="1"/>
          </p:cNvPicPr>
          <p:nvPr/>
        </p:nvPicPr>
        <p:blipFill>
          <a:blip r:embed="rId2"/>
          <a:stretch>
            <a:fillRect/>
          </a:stretch>
        </p:blipFill>
        <p:spPr>
          <a:xfrm flipH="1">
            <a:off x="3525292" y="1487376"/>
            <a:ext cx="45719" cy="4693985"/>
          </a:xfrm>
          <a:prstGeom prst="rect">
            <a:avLst/>
          </a:prstGeom>
        </p:spPr>
      </p:pic>
      <p:pic>
        <p:nvPicPr>
          <p:cNvPr id="6" name="Picture 5">
            <a:extLst>
              <a:ext uri="{FF2B5EF4-FFF2-40B4-BE49-F238E27FC236}">
                <a16:creationId xmlns:a16="http://schemas.microsoft.com/office/drawing/2014/main" id="{C80562F4-68B5-4AFA-81D7-69C47CE7FBBB}"/>
              </a:ext>
            </a:extLst>
          </p:cNvPr>
          <p:cNvPicPr>
            <a:picLocks noChangeAspect="1"/>
          </p:cNvPicPr>
          <p:nvPr/>
        </p:nvPicPr>
        <p:blipFill>
          <a:blip r:embed="rId3"/>
          <a:stretch>
            <a:fillRect/>
          </a:stretch>
        </p:blipFill>
        <p:spPr>
          <a:xfrm flipH="1">
            <a:off x="11673676" y="1555679"/>
            <a:ext cx="45719" cy="4556044"/>
          </a:xfrm>
          <a:prstGeom prst="rect">
            <a:avLst/>
          </a:prstGeom>
        </p:spPr>
      </p:pic>
      <p:pic>
        <p:nvPicPr>
          <p:cNvPr id="13" name="Picture 12">
            <a:extLst>
              <a:ext uri="{FF2B5EF4-FFF2-40B4-BE49-F238E27FC236}">
                <a16:creationId xmlns:a16="http://schemas.microsoft.com/office/drawing/2014/main" id="{ABCED8AA-6B2E-4E43-A5C3-D7BFA473F5AC}"/>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22462" y="1566138"/>
            <a:ext cx="3246027" cy="1260222"/>
          </a:xfrm>
          <a:prstGeom prst="rect">
            <a:avLst/>
          </a:prstGeom>
        </p:spPr>
      </p:pic>
      <p:sp>
        <p:nvSpPr>
          <p:cNvPr id="16" name="Rectangle: Top Corners One Rounded and One Snipped 15">
            <a:extLst>
              <a:ext uri="{FF2B5EF4-FFF2-40B4-BE49-F238E27FC236}">
                <a16:creationId xmlns:a16="http://schemas.microsoft.com/office/drawing/2014/main" id="{F03337DE-CE10-429A-80EA-F3DC82F2D7EB}"/>
              </a:ext>
            </a:extLst>
          </p:cNvPr>
          <p:cNvSpPr/>
          <p:nvPr/>
        </p:nvSpPr>
        <p:spPr>
          <a:xfrm>
            <a:off x="477115" y="3042915"/>
            <a:ext cx="2407638" cy="3047593"/>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EDA</a:t>
            </a:r>
          </a:p>
          <a:p>
            <a:pPr marL="342900" indent="-342900">
              <a:buFont typeface="+mj-lt"/>
              <a:buAutoNum type="arabicPeriod"/>
            </a:pPr>
            <a:r>
              <a:rPr lang="en-US" dirty="0"/>
              <a:t>Hypothesis Testing</a:t>
            </a:r>
          </a:p>
          <a:p>
            <a:pPr marL="342900" indent="-342900">
              <a:buFont typeface="+mj-lt"/>
              <a:buAutoNum type="arabicPeriod"/>
            </a:pPr>
            <a:r>
              <a:rPr lang="en-US" dirty="0"/>
              <a:t>Feature Addition</a:t>
            </a:r>
          </a:p>
          <a:p>
            <a:pPr marL="342900" indent="-342900">
              <a:buFont typeface="+mj-lt"/>
              <a:buAutoNum type="arabicPeriod"/>
            </a:pPr>
            <a:r>
              <a:rPr lang="en-US" dirty="0"/>
              <a:t>Get Right Stock</a:t>
            </a:r>
          </a:p>
          <a:p>
            <a:pPr marL="342900" indent="-342900">
              <a:buFont typeface="+mj-lt"/>
              <a:buAutoNum type="arabicPeriod"/>
            </a:pPr>
            <a:r>
              <a:rPr lang="en-US" dirty="0"/>
              <a:t>Collect Relevant data</a:t>
            </a:r>
          </a:p>
        </p:txBody>
      </p:sp>
      <p:pic>
        <p:nvPicPr>
          <p:cNvPr id="5" name="Picture 4">
            <a:extLst>
              <a:ext uri="{FF2B5EF4-FFF2-40B4-BE49-F238E27FC236}">
                <a16:creationId xmlns:a16="http://schemas.microsoft.com/office/drawing/2014/main" id="{AC6BA2C7-5A9A-4D91-98B2-28EE24E20410}"/>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Lst>
          </a:blip>
          <a:stretch>
            <a:fillRect/>
          </a:stretch>
        </p:blipFill>
        <p:spPr>
          <a:xfrm>
            <a:off x="3978227" y="1482978"/>
            <a:ext cx="2930662" cy="29533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TextBox 13">
            <a:extLst>
              <a:ext uri="{FF2B5EF4-FFF2-40B4-BE49-F238E27FC236}">
                <a16:creationId xmlns:a16="http://schemas.microsoft.com/office/drawing/2014/main" id="{C6CA1C40-3DB1-4359-A073-64212D599E8A}"/>
              </a:ext>
            </a:extLst>
          </p:cNvPr>
          <p:cNvSpPr txBox="1"/>
          <p:nvPr/>
        </p:nvSpPr>
        <p:spPr>
          <a:xfrm>
            <a:off x="3683634" y="4566711"/>
            <a:ext cx="3287933" cy="175432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42900" indent="-342900">
              <a:buFont typeface="+mj-lt"/>
              <a:buAutoNum type="arabicPeriod"/>
            </a:pPr>
            <a:r>
              <a:rPr lang="en-US" dirty="0"/>
              <a:t>Logistic Regression</a:t>
            </a:r>
          </a:p>
          <a:p>
            <a:pPr marL="342900" indent="-342900">
              <a:buFont typeface="+mj-lt"/>
              <a:buAutoNum type="arabicPeriod"/>
            </a:pPr>
            <a:r>
              <a:rPr lang="en-US" dirty="0"/>
              <a:t>Decision Tree</a:t>
            </a:r>
          </a:p>
          <a:p>
            <a:pPr marL="342900" indent="-342900">
              <a:buFont typeface="+mj-lt"/>
              <a:buAutoNum type="arabicPeriod"/>
            </a:pPr>
            <a:r>
              <a:rPr lang="en-US" dirty="0"/>
              <a:t>Random Forest</a:t>
            </a:r>
          </a:p>
          <a:p>
            <a:pPr marL="342900" indent="-342900">
              <a:buFont typeface="+mj-lt"/>
              <a:buAutoNum type="arabicPeriod"/>
            </a:pPr>
            <a:r>
              <a:rPr lang="en-US" dirty="0"/>
              <a:t>k-Nearest Neighbours</a:t>
            </a:r>
          </a:p>
          <a:p>
            <a:pPr marL="342900" indent="-342900">
              <a:buFont typeface="+mj-lt"/>
              <a:buAutoNum type="arabicPeriod"/>
            </a:pPr>
            <a:r>
              <a:rPr lang="en-US" dirty="0"/>
              <a:t>Extreme Gradient Boosting</a:t>
            </a:r>
          </a:p>
        </p:txBody>
      </p:sp>
      <p:pic>
        <p:nvPicPr>
          <p:cNvPr id="11" name="Picture 10">
            <a:extLst>
              <a:ext uri="{FF2B5EF4-FFF2-40B4-BE49-F238E27FC236}">
                <a16:creationId xmlns:a16="http://schemas.microsoft.com/office/drawing/2014/main" id="{1B5AD9C9-5EDA-40F7-A3F3-F51A646035EF}"/>
              </a:ext>
            </a:extLst>
          </p:cNvPr>
          <p:cNvPicPr>
            <a:picLocks noChangeAspect="1"/>
          </p:cNvPicPr>
          <p:nvPr/>
        </p:nvPicPr>
        <p:blipFill>
          <a:blip r:embed="rId8"/>
          <a:stretch>
            <a:fillRect/>
          </a:stretch>
        </p:blipFill>
        <p:spPr>
          <a:xfrm>
            <a:off x="7355381" y="1555679"/>
            <a:ext cx="4165829" cy="2361798"/>
          </a:xfrm>
          <a:prstGeom prst="rect">
            <a:avLst/>
          </a:prstGeom>
        </p:spPr>
      </p:pic>
      <p:sp>
        <p:nvSpPr>
          <p:cNvPr id="17" name="TextBox 16">
            <a:extLst>
              <a:ext uri="{FF2B5EF4-FFF2-40B4-BE49-F238E27FC236}">
                <a16:creationId xmlns:a16="http://schemas.microsoft.com/office/drawing/2014/main" id="{A42B5C15-979A-425D-BBA3-78A0921DC401}"/>
              </a:ext>
            </a:extLst>
          </p:cNvPr>
          <p:cNvSpPr txBox="1"/>
          <p:nvPr/>
        </p:nvSpPr>
        <p:spPr>
          <a:xfrm>
            <a:off x="7363953" y="4174435"/>
            <a:ext cx="4157258"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t>Minimize prediction errors.  </a:t>
            </a:r>
          </a:p>
          <a:p>
            <a:endParaRPr lang="en-US" dirty="0"/>
          </a:p>
          <a:p>
            <a:r>
              <a:rPr lang="en-US" dirty="0"/>
              <a:t>standard Error Metrics</a:t>
            </a:r>
          </a:p>
          <a:p>
            <a:endParaRPr lang="en-US" dirty="0"/>
          </a:p>
          <a:p>
            <a:r>
              <a:rPr lang="en-US" dirty="0"/>
              <a:t>Precision, recall,f1-score, </a:t>
            </a:r>
          </a:p>
          <a:p>
            <a:endParaRPr lang="en-US" dirty="0"/>
          </a:p>
          <a:p>
            <a:r>
              <a:rPr lang="en-US" dirty="0"/>
              <a:t>accuracy score, ROC AUC Score</a:t>
            </a:r>
          </a:p>
        </p:txBody>
      </p:sp>
    </p:spTree>
    <p:extLst>
      <p:ext uri="{BB962C8B-B14F-4D97-AF65-F5344CB8AC3E}">
        <p14:creationId xmlns:p14="http://schemas.microsoft.com/office/powerpoint/2010/main" val="4114905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Methodology</a:t>
            </a:r>
          </a:p>
        </p:txBody>
      </p:sp>
      <p:pic>
        <p:nvPicPr>
          <p:cNvPr id="12" name="Picture 11">
            <a:extLst>
              <a:ext uri="{FF2B5EF4-FFF2-40B4-BE49-F238E27FC236}">
                <a16:creationId xmlns:a16="http://schemas.microsoft.com/office/drawing/2014/main" id="{14F8D8A6-A708-4FD7-8941-D3AD2154F7BB}"/>
              </a:ext>
            </a:extLst>
          </p:cNvPr>
          <p:cNvPicPr>
            <a:picLocks noChangeAspect="1"/>
          </p:cNvPicPr>
          <p:nvPr/>
        </p:nvPicPr>
        <p:blipFill>
          <a:blip r:embed="rId2"/>
          <a:stretch>
            <a:fillRect/>
          </a:stretch>
        </p:blipFill>
        <p:spPr>
          <a:xfrm>
            <a:off x="350573" y="1117528"/>
            <a:ext cx="11490853" cy="5360660"/>
          </a:xfrm>
          <a:prstGeom prst="rect">
            <a:avLst/>
          </a:prstGeom>
        </p:spPr>
      </p:pic>
    </p:spTree>
    <p:extLst>
      <p:ext uri="{BB962C8B-B14F-4D97-AF65-F5344CB8AC3E}">
        <p14:creationId xmlns:p14="http://schemas.microsoft.com/office/powerpoint/2010/main" val="3387666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Understanding</a:t>
            </a:r>
          </a:p>
        </p:txBody>
      </p:sp>
      <p:cxnSp>
        <p:nvCxnSpPr>
          <p:cNvPr id="4" name="Straight Connector 3">
            <a:extLst>
              <a:ext uri="{FF2B5EF4-FFF2-40B4-BE49-F238E27FC236}">
                <a16:creationId xmlns:a16="http://schemas.microsoft.com/office/drawing/2014/main" id="{9940BAE6-C5B1-41FD-9C3D-C69D770DE1CC}"/>
              </a:ext>
            </a:extLst>
          </p:cNvPr>
          <p:cNvCxnSpPr>
            <a:cxnSpLocks/>
          </p:cNvCxnSpPr>
          <p:nvPr/>
        </p:nvCxnSpPr>
        <p:spPr>
          <a:xfrm flipV="1">
            <a:off x="6096000" y="1285461"/>
            <a:ext cx="0" cy="50225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691C6CE-91DD-4DDF-B3F8-84DF47C41C10}"/>
              </a:ext>
            </a:extLst>
          </p:cNvPr>
          <p:cNvSpPr txBox="1"/>
          <p:nvPr/>
        </p:nvSpPr>
        <p:spPr>
          <a:xfrm>
            <a:off x="422167"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Technical Analysis</a:t>
            </a:r>
          </a:p>
        </p:txBody>
      </p:sp>
      <p:sp>
        <p:nvSpPr>
          <p:cNvPr id="17" name="TextBox 16">
            <a:extLst>
              <a:ext uri="{FF2B5EF4-FFF2-40B4-BE49-F238E27FC236}">
                <a16:creationId xmlns:a16="http://schemas.microsoft.com/office/drawing/2014/main" id="{B01666B1-20BA-47DD-AF9F-86925E7B9B14}"/>
              </a:ext>
            </a:extLst>
          </p:cNvPr>
          <p:cNvSpPr txBox="1"/>
          <p:nvPr/>
        </p:nvSpPr>
        <p:spPr>
          <a:xfrm>
            <a:off x="6241775" y="1248920"/>
            <a:ext cx="5526895"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r>
              <a:rPr lang="en-US" dirty="0"/>
              <a:t>Stocks Fundamental Analysis</a:t>
            </a:r>
          </a:p>
        </p:txBody>
      </p:sp>
      <p:graphicFrame>
        <p:nvGraphicFramePr>
          <p:cNvPr id="6" name="Table 7">
            <a:extLst>
              <a:ext uri="{FF2B5EF4-FFF2-40B4-BE49-F238E27FC236}">
                <a16:creationId xmlns:a16="http://schemas.microsoft.com/office/drawing/2014/main" id="{61412C31-627E-4631-BD2F-0417773919B6}"/>
              </a:ext>
            </a:extLst>
          </p:cNvPr>
          <p:cNvGraphicFramePr>
            <a:graphicFrameLocks noGrp="1"/>
          </p:cNvGraphicFramePr>
          <p:nvPr>
            <p:extLst>
              <p:ext uri="{D42A27DB-BD31-4B8C-83A1-F6EECF244321}">
                <p14:modId xmlns:p14="http://schemas.microsoft.com/office/powerpoint/2010/main" val="345680362"/>
              </p:ext>
            </p:extLst>
          </p:nvPr>
        </p:nvGraphicFramePr>
        <p:xfrm>
          <a:off x="422167" y="1817305"/>
          <a:ext cx="5526896" cy="4480560"/>
        </p:xfrm>
        <a:graphic>
          <a:graphicData uri="http://schemas.openxmlformats.org/drawingml/2006/table">
            <a:tbl>
              <a:tblPr firstRow="1" bandRow="1">
                <a:tableStyleId>{5C22544A-7EE6-4342-B048-85BDC9FD1C3A}</a:tableStyleId>
              </a:tblPr>
              <a:tblGrid>
                <a:gridCol w="1381724">
                  <a:extLst>
                    <a:ext uri="{9D8B030D-6E8A-4147-A177-3AD203B41FA5}">
                      <a16:colId xmlns:a16="http://schemas.microsoft.com/office/drawing/2014/main" val="3631422218"/>
                    </a:ext>
                  </a:extLst>
                </a:gridCol>
                <a:gridCol w="1381724">
                  <a:extLst>
                    <a:ext uri="{9D8B030D-6E8A-4147-A177-3AD203B41FA5}">
                      <a16:colId xmlns:a16="http://schemas.microsoft.com/office/drawing/2014/main" val="483167527"/>
                    </a:ext>
                  </a:extLst>
                </a:gridCol>
                <a:gridCol w="1381724">
                  <a:extLst>
                    <a:ext uri="{9D8B030D-6E8A-4147-A177-3AD203B41FA5}">
                      <a16:colId xmlns:a16="http://schemas.microsoft.com/office/drawing/2014/main" val="14398274"/>
                    </a:ext>
                  </a:extLst>
                </a:gridCol>
                <a:gridCol w="1381724">
                  <a:extLst>
                    <a:ext uri="{9D8B030D-6E8A-4147-A177-3AD203B41FA5}">
                      <a16:colId xmlns:a16="http://schemas.microsoft.com/office/drawing/2014/main" val="3212009556"/>
                    </a:ext>
                  </a:extLst>
                </a:gridCol>
              </a:tblGrid>
              <a:tr h="352275">
                <a:tc>
                  <a:txBody>
                    <a:bodyPr/>
                    <a:lstStyle/>
                    <a:p>
                      <a:r>
                        <a:rPr lang="en-US" dirty="0"/>
                        <a:t>Technical Indicators</a:t>
                      </a:r>
                    </a:p>
                  </a:txBody>
                  <a:tcPr/>
                </a:tc>
                <a:tc>
                  <a:txBody>
                    <a:bodyPr/>
                    <a:lstStyle/>
                    <a:p>
                      <a:r>
                        <a:rPr lang="en-US" dirty="0"/>
                        <a:t>HDFC</a:t>
                      </a:r>
                    </a:p>
                  </a:txBody>
                  <a:tcPr/>
                </a:tc>
                <a:tc>
                  <a:txBody>
                    <a:bodyPr/>
                    <a:lstStyle/>
                    <a:p>
                      <a:r>
                        <a:rPr lang="en-US" dirty="0"/>
                        <a:t>KOTAK</a:t>
                      </a:r>
                    </a:p>
                  </a:txBody>
                  <a:tcPr/>
                </a:tc>
                <a:tc>
                  <a:txBody>
                    <a:bodyPr/>
                    <a:lstStyle/>
                    <a:p>
                      <a:r>
                        <a:rPr lang="en-US" dirty="0"/>
                        <a:t>SBI</a:t>
                      </a:r>
                    </a:p>
                  </a:txBody>
                  <a:tcPr/>
                </a:tc>
                <a:extLst>
                  <a:ext uri="{0D108BD9-81ED-4DB2-BD59-A6C34878D82A}">
                    <a16:rowId xmlns:a16="http://schemas.microsoft.com/office/drawing/2014/main" val="902443604"/>
                  </a:ext>
                </a:extLst>
              </a:tr>
              <a:tr h="352275">
                <a:tc>
                  <a:txBody>
                    <a:bodyPr/>
                    <a:lstStyle/>
                    <a:p>
                      <a:r>
                        <a:rPr lang="en-US" dirty="0"/>
                        <a:t>RSI</a:t>
                      </a:r>
                    </a:p>
                  </a:txBody>
                  <a:tcPr/>
                </a:tc>
                <a:tc>
                  <a:txBody>
                    <a:bodyPr/>
                    <a:lstStyle/>
                    <a:p>
                      <a:r>
                        <a:rPr lang="en-US" dirty="0"/>
                        <a:t>58.72</a:t>
                      </a:r>
                    </a:p>
                  </a:txBody>
                  <a:tcPr/>
                </a:tc>
                <a:tc>
                  <a:txBody>
                    <a:bodyPr/>
                    <a:lstStyle/>
                    <a:p>
                      <a:r>
                        <a:rPr lang="en-US" dirty="0"/>
                        <a:t>60.33</a:t>
                      </a:r>
                    </a:p>
                  </a:txBody>
                  <a:tcPr/>
                </a:tc>
                <a:tc>
                  <a:txBody>
                    <a:bodyPr/>
                    <a:lstStyle/>
                    <a:p>
                      <a:r>
                        <a:rPr lang="en-US" dirty="0"/>
                        <a:t>69.86</a:t>
                      </a:r>
                    </a:p>
                  </a:txBody>
                  <a:tcPr/>
                </a:tc>
                <a:extLst>
                  <a:ext uri="{0D108BD9-81ED-4DB2-BD59-A6C34878D82A}">
                    <a16:rowId xmlns:a16="http://schemas.microsoft.com/office/drawing/2014/main" val="3818467909"/>
                  </a:ext>
                </a:extLst>
              </a:tr>
              <a:tr h="352275">
                <a:tc>
                  <a:txBody>
                    <a:bodyPr/>
                    <a:lstStyle/>
                    <a:p>
                      <a:r>
                        <a:rPr lang="en-US" dirty="0"/>
                        <a:t>MACD</a:t>
                      </a:r>
                    </a:p>
                  </a:txBody>
                  <a:tcPr/>
                </a:tc>
                <a:tc>
                  <a:txBody>
                    <a:bodyPr/>
                    <a:lstStyle/>
                    <a:p>
                      <a:r>
                        <a:rPr lang="en-US" dirty="0"/>
                        <a:t>18.97</a:t>
                      </a:r>
                    </a:p>
                  </a:txBody>
                  <a:tcPr/>
                </a:tc>
                <a:tc>
                  <a:txBody>
                    <a:bodyPr/>
                    <a:lstStyle/>
                    <a:p>
                      <a:r>
                        <a:rPr lang="en-US" dirty="0"/>
                        <a:t>25.42</a:t>
                      </a:r>
                    </a:p>
                  </a:txBody>
                  <a:tcPr/>
                </a:tc>
                <a:tc>
                  <a:txBody>
                    <a:bodyPr/>
                    <a:lstStyle/>
                    <a:p>
                      <a:r>
                        <a:rPr lang="en-US" dirty="0"/>
                        <a:t>14.07</a:t>
                      </a:r>
                    </a:p>
                  </a:txBody>
                  <a:tcPr/>
                </a:tc>
                <a:extLst>
                  <a:ext uri="{0D108BD9-81ED-4DB2-BD59-A6C34878D82A}">
                    <a16:rowId xmlns:a16="http://schemas.microsoft.com/office/drawing/2014/main" val="1540106873"/>
                  </a:ext>
                </a:extLst>
              </a:tr>
              <a:tr h="352275">
                <a:tc>
                  <a:txBody>
                    <a:bodyPr/>
                    <a:lstStyle/>
                    <a:p>
                      <a:r>
                        <a:rPr lang="en-US" dirty="0"/>
                        <a:t>Stochastic</a:t>
                      </a:r>
                    </a:p>
                  </a:txBody>
                  <a:tcPr/>
                </a:tc>
                <a:tc>
                  <a:txBody>
                    <a:bodyPr/>
                    <a:lstStyle/>
                    <a:p>
                      <a:r>
                        <a:rPr lang="en-US" dirty="0"/>
                        <a:t>89.62</a:t>
                      </a:r>
                    </a:p>
                  </a:txBody>
                  <a:tcPr/>
                </a:tc>
                <a:tc>
                  <a:txBody>
                    <a:bodyPr/>
                    <a:lstStyle/>
                    <a:p>
                      <a:r>
                        <a:rPr lang="en-US" dirty="0"/>
                        <a:t>76.32</a:t>
                      </a:r>
                    </a:p>
                  </a:txBody>
                  <a:tcPr/>
                </a:tc>
                <a:tc>
                  <a:txBody>
                    <a:bodyPr/>
                    <a:lstStyle/>
                    <a:p>
                      <a:r>
                        <a:rPr lang="en-US" dirty="0"/>
                        <a:t>95.02</a:t>
                      </a:r>
                    </a:p>
                  </a:txBody>
                  <a:tcPr/>
                </a:tc>
                <a:extLst>
                  <a:ext uri="{0D108BD9-81ED-4DB2-BD59-A6C34878D82A}">
                    <a16:rowId xmlns:a16="http://schemas.microsoft.com/office/drawing/2014/main" val="62977292"/>
                  </a:ext>
                </a:extLst>
              </a:tr>
              <a:tr h="352275">
                <a:tc>
                  <a:txBody>
                    <a:bodyPr/>
                    <a:lstStyle/>
                    <a:p>
                      <a:r>
                        <a:rPr lang="en-US" dirty="0"/>
                        <a:t>ADX</a:t>
                      </a:r>
                    </a:p>
                  </a:txBody>
                  <a:tcPr/>
                </a:tc>
                <a:tc>
                  <a:txBody>
                    <a:bodyPr/>
                    <a:lstStyle/>
                    <a:p>
                      <a:r>
                        <a:rPr lang="en-US" dirty="0"/>
                        <a:t>11.43</a:t>
                      </a:r>
                    </a:p>
                  </a:txBody>
                  <a:tcPr/>
                </a:tc>
                <a:tc>
                  <a:txBody>
                    <a:bodyPr/>
                    <a:lstStyle/>
                    <a:p>
                      <a:r>
                        <a:rPr lang="en-US" dirty="0"/>
                        <a:t>37.66</a:t>
                      </a:r>
                    </a:p>
                  </a:txBody>
                  <a:tcPr/>
                </a:tc>
                <a:tc>
                  <a:txBody>
                    <a:bodyPr/>
                    <a:lstStyle/>
                    <a:p>
                      <a:r>
                        <a:rPr lang="en-US" dirty="0"/>
                        <a:t>30.53</a:t>
                      </a:r>
                    </a:p>
                  </a:txBody>
                  <a:tcPr/>
                </a:tc>
                <a:extLst>
                  <a:ext uri="{0D108BD9-81ED-4DB2-BD59-A6C34878D82A}">
                    <a16:rowId xmlns:a16="http://schemas.microsoft.com/office/drawing/2014/main" val="1268499098"/>
                  </a:ext>
                </a:extLst>
              </a:tr>
              <a:tr h="352275">
                <a:tc>
                  <a:txBody>
                    <a:bodyPr/>
                    <a:lstStyle/>
                    <a:p>
                      <a:r>
                        <a:rPr lang="en-US" dirty="0"/>
                        <a:t>ADX Upper Band</a:t>
                      </a:r>
                    </a:p>
                  </a:txBody>
                  <a:tcPr/>
                </a:tc>
                <a:tc>
                  <a:txBody>
                    <a:bodyPr/>
                    <a:lstStyle/>
                    <a:p>
                      <a:r>
                        <a:rPr lang="en-US" dirty="0"/>
                        <a:t>1514.69</a:t>
                      </a:r>
                    </a:p>
                    <a:p>
                      <a:endParaRPr lang="en-US" dirty="0"/>
                    </a:p>
                  </a:txBody>
                  <a:tcPr/>
                </a:tc>
                <a:tc>
                  <a:txBody>
                    <a:bodyPr/>
                    <a:lstStyle/>
                    <a:p>
                      <a:r>
                        <a:rPr lang="en-US" dirty="0"/>
                        <a:t>1970.16</a:t>
                      </a:r>
                    </a:p>
                  </a:txBody>
                  <a:tcPr/>
                </a:tc>
                <a:tc>
                  <a:txBody>
                    <a:bodyPr/>
                    <a:lstStyle/>
                    <a:p>
                      <a:r>
                        <a:rPr lang="en-US" dirty="0"/>
                        <a:t>582.40</a:t>
                      </a:r>
                    </a:p>
                  </a:txBody>
                  <a:tcPr/>
                </a:tc>
                <a:extLst>
                  <a:ext uri="{0D108BD9-81ED-4DB2-BD59-A6C34878D82A}">
                    <a16:rowId xmlns:a16="http://schemas.microsoft.com/office/drawing/2014/main" val="3799572877"/>
                  </a:ext>
                </a:extLst>
              </a:tr>
              <a:tr h="352275">
                <a:tc>
                  <a:txBody>
                    <a:bodyPr/>
                    <a:lstStyle/>
                    <a:p>
                      <a:r>
                        <a:rPr lang="en-US" dirty="0"/>
                        <a:t>ADX Lower Band</a:t>
                      </a:r>
                    </a:p>
                    <a:p>
                      <a:endParaRPr lang="en-US" dirty="0"/>
                    </a:p>
                  </a:txBody>
                  <a:tcPr/>
                </a:tc>
                <a:tc>
                  <a:txBody>
                    <a:bodyPr/>
                    <a:lstStyle/>
                    <a:p>
                      <a:r>
                        <a:rPr lang="en-US" dirty="0">
                          <a:latin typeface="+mn-lt"/>
                        </a:rPr>
                        <a:t>1261.46</a:t>
                      </a:r>
                    </a:p>
                    <a:p>
                      <a:r>
                        <a:rPr lang="en-IN" sz="1800" dirty="0">
                          <a:effectLst/>
                          <a:latin typeface="+mn-lt"/>
                          <a:ea typeface="Times New Roman" panose="02020603050405020304" pitchFamily="18" charset="0"/>
                        </a:rPr>
                        <a:t>close price of HDFC stock is 1493.05 </a:t>
                      </a:r>
                      <a:endParaRPr lang="en-US" dirty="0">
                        <a:latin typeface="+mn-lt"/>
                      </a:endParaRPr>
                    </a:p>
                  </a:txBody>
                  <a:tcPr/>
                </a:tc>
                <a:tc>
                  <a:txBody>
                    <a:bodyPr/>
                    <a:lstStyle/>
                    <a:p>
                      <a:r>
                        <a:rPr lang="en-US" dirty="0">
                          <a:latin typeface="+mn-lt"/>
                        </a:rPr>
                        <a:t>1854.60</a:t>
                      </a:r>
                    </a:p>
                    <a:p>
                      <a:r>
                        <a:rPr lang="en-IN" sz="1800" dirty="0">
                          <a:effectLst/>
                          <a:latin typeface="+mn-lt"/>
                          <a:ea typeface="Times New Roman" panose="02020603050405020304" pitchFamily="18" charset="0"/>
                        </a:rPr>
                        <a:t>close price of KOTAK stock is 1944.20</a:t>
                      </a:r>
                      <a:endParaRPr lang="en-US" dirty="0">
                        <a:latin typeface="+mn-lt"/>
                      </a:endParaRPr>
                    </a:p>
                  </a:txBody>
                  <a:tcPr/>
                </a:tc>
                <a:tc>
                  <a:txBody>
                    <a:bodyPr/>
                    <a:lstStyle/>
                    <a:p>
                      <a:r>
                        <a:rPr lang="en-US" dirty="0"/>
                        <a:t>505.09</a:t>
                      </a:r>
                    </a:p>
                    <a:p>
                      <a:r>
                        <a:rPr lang="en-US" dirty="0"/>
                        <a:t>close price of SBI stock is 575.05 </a:t>
                      </a:r>
                    </a:p>
                  </a:txBody>
                  <a:tcPr/>
                </a:tc>
                <a:extLst>
                  <a:ext uri="{0D108BD9-81ED-4DB2-BD59-A6C34878D82A}">
                    <a16:rowId xmlns:a16="http://schemas.microsoft.com/office/drawing/2014/main" val="1026198387"/>
                  </a:ext>
                </a:extLst>
              </a:tr>
            </a:tbl>
          </a:graphicData>
        </a:graphic>
      </p:graphicFrame>
      <p:graphicFrame>
        <p:nvGraphicFramePr>
          <p:cNvPr id="8" name="Table 8">
            <a:extLst>
              <a:ext uri="{FF2B5EF4-FFF2-40B4-BE49-F238E27FC236}">
                <a16:creationId xmlns:a16="http://schemas.microsoft.com/office/drawing/2014/main" id="{C77B5EBD-C956-4144-8FEB-37EDBBCAEC9C}"/>
              </a:ext>
            </a:extLst>
          </p:cNvPr>
          <p:cNvGraphicFramePr>
            <a:graphicFrameLocks noGrp="1"/>
          </p:cNvGraphicFramePr>
          <p:nvPr>
            <p:extLst>
              <p:ext uri="{D42A27DB-BD31-4B8C-83A1-F6EECF244321}">
                <p14:modId xmlns:p14="http://schemas.microsoft.com/office/powerpoint/2010/main" val="1819710562"/>
              </p:ext>
            </p:extLst>
          </p:nvPr>
        </p:nvGraphicFramePr>
        <p:xfrm>
          <a:off x="6241775" y="1785069"/>
          <a:ext cx="5531918" cy="4023360"/>
        </p:xfrm>
        <a:graphic>
          <a:graphicData uri="http://schemas.openxmlformats.org/drawingml/2006/table">
            <a:tbl>
              <a:tblPr firstRow="1" bandRow="1">
                <a:tableStyleId>{5C22544A-7EE6-4342-B048-85BDC9FD1C3A}</a:tableStyleId>
              </a:tblPr>
              <a:tblGrid>
                <a:gridCol w="2043337">
                  <a:extLst>
                    <a:ext uri="{9D8B030D-6E8A-4147-A177-3AD203B41FA5}">
                      <a16:colId xmlns:a16="http://schemas.microsoft.com/office/drawing/2014/main" val="2888597264"/>
                    </a:ext>
                  </a:extLst>
                </a:gridCol>
                <a:gridCol w="1004662">
                  <a:extLst>
                    <a:ext uri="{9D8B030D-6E8A-4147-A177-3AD203B41FA5}">
                      <a16:colId xmlns:a16="http://schemas.microsoft.com/office/drawing/2014/main" val="1541108559"/>
                    </a:ext>
                  </a:extLst>
                </a:gridCol>
                <a:gridCol w="1102197">
                  <a:extLst>
                    <a:ext uri="{9D8B030D-6E8A-4147-A177-3AD203B41FA5}">
                      <a16:colId xmlns:a16="http://schemas.microsoft.com/office/drawing/2014/main" val="2754302973"/>
                    </a:ext>
                  </a:extLst>
                </a:gridCol>
                <a:gridCol w="1381722">
                  <a:extLst>
                    <a:ext uri="{9D8B030D-6E8A-4147-A177-3AD203B41FA5}">
                      <a16:colId xmlns:a16="http://schemas.microsoft.com/office/drawing/2014/main" val="2252386306"/>
                    </a:ext>
                  </a:extLst>
                </a:gridCol>
              </a:tblGrid>
              <a:tr h="355709">
                <a:tc>
                  <a:txBody>
                    <a:bodyPr/>
                    <a:lstStyle/>
                    <a:p>
                      <a:r>
                        <a:rPr lang="en-US" dirty="0"/>
                        <a:t>Particulars</a:t>
                      </a:r>
                    </a:p>
                  </a:txBody>
                  <a:tcPr/>
                </a:tc>
                <a:tc>
                  <a:txBody>
                    <a:bodyPr/>
                    <a:lstStyle/>
                    <a:p>
                      <a:r>
                        <a:rPr lang="en-US" dirty="0"/>
                        <a:t>HDFC</a:t>
                      </a:r>
                    </a:p>
                  </a:txBody>
                  <a:tcPr/>
                </a:tc>
                <a:tc>
                  <a:txBody>
                    <a:bodyPr/>
                    <a:lstStyle/>
                    <a:p>
                      <a:r>
                        <a:rPr lang="en-US" dirty="0"/>
                        <a:t>KOTAK </a:t>
                      </a:r>
                    </a:p>
                  </a:txBody>
                  <a:tcPr/>
                </a:tc>
                <a:tc>
                  <a:txBody>
                    <a:bodyPr/>
                    <a:lstStyle/>
                    <a:p>
                      <a:r>
                        <a:rPr lang="en-US" dirty="0"/>
                        <a:t>SBI</a:t>
                      </a:r>
                    </a:p>
                  </a:txBody>
                  <a:tcPr/>
                </a:tc>
                <a:extLst>
                  <a:ext uri="{0D108BD9-81ED-4DB2-BD59-A6C34878D82A}">
                    <a16:rowId xmlns:a16="http://schemas.microsoft.com/office/drawing/2014/main" val="2715831390"/>
                  </a:ext>
                </a:extLst>
              </a:tr>
              <a:tr h="360650">
                <a:tc>
                  <a:txBody>
                    <a:bodyPr/>
                    <a:lstStyle/>
                    <a:p>
                      <a:r>
                        <a:rPr lang="en-US" dirty="0"/>
                        <a:t>Promoters</a:t>
                      </a:r>
                    </a:p>
                  </a:txBody>
                  <a:tcPr/>
                </a:tc>
                <a:tc>
                  <a:txBody>
                    <a:bodyPr/>
                    <a:lstStyle/>
                    <a:p>
                      <a:r>
                        <a:rPr lang="en-US" dirty="0"/>
                        <a:t>25.73%</a:t>
                      </a:r>
                    </a:p>
                  </a:txBody>
                  <a:tcPr/>
                </a:tc>
                <a:tc>
                  <a:txBody>
                    <a:bodyPr/>
                    <a:lstStyle/>
                    <a:p>
                      <a:r>
                        <a:rPr lang="en-US" dirty="0"/>
                        <a:t>25.97%</a:t>
                      </a:r>
                    </a:p>
                  </a:txBody>
                  <a:tcPr/>
                </a:tc>
                <a:tc>
                  <a:txBody>
                    <a:bodyPr/>
                    <a:lstStyle/>
                    <a:p>
                      <a:r>
                        <a:rPr lang="en-US" dirty="0"/>
                        <a:t>57.57%</a:t>
                      </a:r>
                    </a:p>
                  </a:txBody>
                  <a:tcPr/>
                </a:tc>
                <a:extLst>
                  <a:ext uri="{0D108BD9-81ED-4DB2-BD59-A6C34878D82A}">
                    <a16:rowId xmlns:a16="http://schemas.microsoft.com/office/drawing/2014/main" val="1704605717"/>
                  </a:ext>
                </a:extLst>
              </a:tr>
              <a:tr h="360650">
                <a:tc>
                  <a:txBody>
                    <a:bodyPr/>
                    <a:lstStyle/>
                    <a:p>
                      <a:r>
                        <a:rPr lang="en-US" dirty="0"/>
                        <a:t>Investors</a:t>
                      </a:r>
                    </a:p>
                  </a:txBody>
                  <a:tcPr/>
                </a:tc>
                <a:tc>
                  <a:txBody>
                    <a:bodyPr/>
                    <a:lstStyle/>
                    <a:p>
                      <a:r>
                        <a:rPr lang="en-US" dirty="0"/>
                        <a:t>74.27%</a:t>
                      </a:r>
                    </a:p>
                  </a:txBody>
                  <a:tcPr/>
                </a:tc>
                <a:tc>
                  <a:txBody>
                    <a:bodyPr/>
                    <a:lstStyle/>
                    <a:p>
                      <a:r>
                        <a:rPr lang="en-US" dirty="0"/>
                        <a:t>74.03%</a:t>
                      </a:r>
                    </a:p>
                  </a:txBody>
                  <a:tcPr/>
                </a:tc>
                <a:tc>
                  <a:txBody>
                    <a:bodyPr/>
                    <a:lstStyle/>
                    <a:p>
                      <a:r>
                        <a:rPr lang="en-US" dirty="0"/>
                        <a:t>42.43%</a:t>
                      </a:r>
                    </a:p>
                  </a:txBody>
                  <a:tcPr/>
                </a:tc>
                <a:extLst>
                  <a:ext uri="{0D108BD9-81ED-4DB2-BD59-A6C34878D82A}">
                    <a16:rowId xmlns:a16="http://schemas.microsoft.com/office/drawing/2014/main" val="1432074742"/>
                  </a:ext>
                </a:extLst>
              </a:tr>
              <a:tr h="360650">
                <a:tc>
                  <a:txBody>
                    <a:bodyPr/>
                    <a:lstStyle/>
                    <a:p>
                      <a:r>
                        <a:rPr lang="en-US" dirty="0"/>
                        <a:t>Net Profit    (Profit and Loss)</a:t>
                      </a:r>
                    </a:p>
                  </a:txBody>
                  <a:tcPr/>
                </a:tc>
                <a:tc>
                  <a:txBody>
                    <a:bodyPr/>
                    <a:lstStyle/>
                    <a:p>
                      <a:r>
                        <a:rPr lang="en-US" dirty="0"/>
                        <a:t>36,961.36</a:t>
                      </a:r>
                    </a:p>
                  </a:txBody>
                  <a:tcPr/>
                </a:tc>
                <a:tc>
                  <a:txBody>
                    <a:bodyPr/>
                    <a:lstStyle/>
                    <a:p>
                      <a:r>
                        <a:rPr lang="en-US" dirty="0"/>
                        <a:t>8572.69</a:t>
                      </a:r>
                    </a:p>
                  </a:txBody>
                  <a:tcPr/>
                </a:tc>
                <a:tc>
                  <a:txBody>
                    <a:bodyPr/>
                    <a:lstStyle/>
                    <a:p>
                      <a:r>
                        <a:rPr lang="en-US" dirty="0"/>
                        <a:t>31,675.98</a:t>
                      </a:r>
                    </a:p>
                  </a:txBody>
                  <a:tcPr/>
                </a:tc>
                <a:extLst>
                  <a:ext uri="{0D108BD9-81ED-4DB2-BD59-A6C34878D82A}">
                    <a16:rowId xmlns:a16="http://schemas.microsoft.com/office/drawing/2014/main" val="2869839836"/>
                  </a:ext>
                </a:extLst>
              </a:tr>
              <a:tr h="360650">
                <a:tc>
                  <a:txBody>
                    <a:bodyPr/>
                    <a:lstStyle/>
                    <a:p>
                      <a:r>
                        <a:rPr lang="en-US" dirty="0"/>
                        <a:t>Adjusted EPS</a:t>
                      </a:r>
                    </a:p>
                  </a:txBody>
                  <a:tcPr/>
                </a:tc>
                <a:tc>
                  <a:txBody>
                    <a:bodyPr/>
                    <a:lstStyle/>
                    <a:p>
                      <a:r>
                        <a:rPr lang="en-US" dirty="0"/>
                        <a:t>66.65</a:t>
                      </a:r>
                    </a:p>
                  </a:txBody>
                  <a:tcPr/>
                </a:tc>
                <a:tc>
                  <a:txBody>
                    <a:bodyPr/>
                    <a:lstStyle/>
                    <a:p>
                      <a:r>
                        <a:rPr lang="en-US" dirty="0"/>
                        <a:t>42.99</a:t>
                      </a:r>
                    </a:p>
                  </a:txBody>
                  <a:tcPr/>
                </a:tc>
                <a:tc>
                  <a:txBody>
                    <a:bodyPr/>
                    <a:lstStyle/>
                    <a:p>
                      <a:r>
                        <a:rPr lang="en-US" dirty="0"/>
                        <a:t>35.49</a:t>
                      </a:r>
                    </a:p>
                  </a:txBody>
                  <a:tcPr/>
                </a:tc>
                <a:extLst>
                  <a:ext uri="{0D108BD9-81ED-4DB2-BD59-A6C34878D82A}">
                    <a16:rowId xmlns:a16="http://schemas.microsoft.com/office/drawing/2014/main" val="3750514702"/>
                  </a:ext>
                </a:extLst>
              </a:tr>
              <a:tr h="360650">
                <a:tc>
                  <a:txBody>
                    <a:bodyPr/>
                    <a:lstStyle/>
                    <a:p>
                      <a:r>
                        <a:rPr lang="en-US" dirty="0"/>
                        <a:t>Total Liabilities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2890030387"/>
                  </a:ext>
                </a:extLst>
              </a:tr>
              <a:tr h="0">
                <a:tc>
                  <a:txBody>
                    <a:bodyPr/>
                    <a:lstStyle/>
                    <a:p>
                      <a:r>
                        <a:rPr lang="en-US" dirty="0"/>
                        <a:t>Total Assets (Balance sheet)</a:t>
                      </a:r>
                    </a:p>
                  </a:txBody>
                  <a:tcPr/>
                </a:tc>
                <a:tc>
                  <a:txBody>
                    <a:bodyPr/>
                    <a:lstStyle/>
                    <a:p>
                      <a:r>
                        <a:rPr lang="en-US" dirty="0"/>
                        <a:t>20,68,</a:t>
                      </a:r>
                    </a:p>
                    <a:p>
                      <a:r>
                        <a:rPr lang="en-US" dirty="0"/>
                        <a:t>535.05</a:t>
                      </a:r>
                    </a:p>
                  </a:txBody>
                  <a:tcPr/>
                </a:tc>
                <a:tc>
                  <a:txBody>
                    <a:bodyPr/>
                    <a:lstStyle/>
                    <a:p>
                      <a:r>
                        <a:rPr lang="en-US" dirty="0"/>
                        <a:t>4,29,</a:t>
                      </a:r>
                    </a:p>
                    <a:p>
                      <a:r>
                        <a:rPr lang="en-US" dirty="0"/>
                        <a:t>428.40</a:t>
                      </a:r>
                    </a:p>
                  </a:txBody>
                  <a:tcPr/>
                </a:tc>
                <a:tc>
                  <a:txBody>
                    <a:bodyPr/>
                    <a:lstStyle/>
                    <a:p>
                      <a:r>
                        <a:rPr lang="en-US" dirty="0"/>
                        <a:t>49,87,</a:t>
                      </a:r>
                    </a:p>
                    <a:p>
                      <a:r>
                        <a:rPr lang="en-US" dirty="0"/>
                        <a:t>597.41</a:t>
                      </a:r>
                    </a:p>
                  </a:txBody>
                  <a:tcPr/>
                </a:tc>
                <a:extLst>
                  <a:ext uri="{0D108BD9-81ED-4DB2-BD59-A6C34878D82A}">
                    <a16:rowId xmlns:a16="http://schemas.microsoft.com/office/drawing/2014/main" val="1765864225"/>
                  </a:ext>
                </a:extLst>
              </a:tr>
              <a:tr h="360650">
                <a:tc>
                  <a:txBody>
                    <a:bodyPr/>
                    <a:lstStyle/>
                    <a:p>
                      <a:r>
                        <a:rPr lang="en-US" dirty="0"/>
                        <a:t>Closing Cash (cashflow)</a:t>
                      </a:r>
                    </a:p>
                  </a:txBody>
                  <a:tcPr/>
                </a:tc>
                <a:tc>
                  <a:txBody>
                    <a:bodyPr/>
                    <a:lstStyle/>
                    <a:p>
                      <a:r>
                        <a:rPr lang="en-US" dirty="0"/>
                        <a:t>155,386</a:t>
                      </a:r>
                    </a:p>
                  </a:txBody>
                  <a:tcPr/>
                </a:tc>
                <a:tc>
                  <a:txBody>
                    <a:bodyPr/>
                    <a:lstStyle/>
                    <a:p>
                      <a:r>
                        <a:rPr lang="en-US" dirty="0"/>
                        <a:t>52,665</a:t>
                      </a:r>
                    </a:p>
                  </a:txBody>
                  <a:tcPr/>
                </a:tc>
                <a:tc>
                  <a:txBody>
                    <a:bodyPr/>
                    <a:lstStyle/>
                    <a:p>
                      <a:r>
                        <a:rPr lang="en-US" dirty="0"/>
                        <a:t>398,905</a:t>
                      </a:r>
                    </a:p>
                  </a:txBody>
                  <a:tcPr/>
                </a:tc>
                <a:extLst>
                  <a:ext uri="{0D108BD9-81ED-4DB2-BD59-A6C34878D82A}">
                    <a16:rowId xmlns:a16="http://schemas.microsoft.com/office/drawing/2014/main" val="2966554977"/>
                  </a:ext>
                </a:extLst>
              </a:tr>
            </a:tbl>
          </a:graphicData>
        </a:graphic>
      </p:graphicFrame>
      <p:sp>
        <p:nvSpPr>
          <p:cNvPr id="22" name="TextBox 21">
            <a:extLst>
              <a:ext uri="{FF2B5EF4-FFF2-40B4-BE49-F238E27FC236}">
                <a16:creationId xmlns:a16="http://schemas.microsoft.com/office/drawing/2014/main" id="{F5EC4E12-4A54-4BDD-96C0-6E4126695CB9}"/>
              </a:ext>
            </a:extLst>
          </p:cNvPr>
          <p:cNvSpPr txBox="1"/>
          <p:nvPr/>
        </p:nvSpPr>
        <p:spPr>
          <a:xfrm>
            <a:off x="6241775" y="5902164"/>
            <a:ext cx="5526891" cy="369332"/>
          </a:xfrm>
          <a:prstGeom prst="rect">
            <a:avLst/>
          </a:prstGeom>
          <a:solidFill>
            <a:schemeClr val="accent3">
              <a:lumMod val="40000"/>
              <a:lumOff val="60000"/>
            </a:schemeClr>
          </a:solidFill>
        </p:spPr>
        <p:txBody>
          <a:bodyPr wrap="square">
            <a:spAutoFit/>
          </a:bodyPr>
          <a:lstStyle/>
          <a:p>
            <a:r>
              <a:rPr lang="en-US" dirty="0"/>
              <a:t>All figures are in crores for the year 2022.</a:t>
            </a:r>
          </a:p>
        </p:txBody>
      </p:sp>
    </p:spTree>
    <p:extLst>
      <p:ext uri="{BB962C8B-B14F-4D97-AF65-F5344CB8AC3E}">
        <p14:creationId xmlns:p14="http://schemas.microsoft.com/office/powerpoint/2010/main" val="861500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Understanding </a:t>
            </a:r>
          </a:p>
        </p:txBody>
      </p:sp>
      <p:graphicFrame>
        <p:nvGraphicFramePr>
          <p:cNvPr id="3" name="Table 3">
            <a:extLst>
              <a:ext uri="{FF2B5EF4-FFF2-40B4-BE49-F238E27FC236}">
                <a16:creationId xmlns:a16="http://schemas.microsoft.com/office/drawing/2014/main" id="{B7859107-CF04-4B7C-9F0D-1271B2C86FAC}"/>
              </a:ext>
            </a:extLst>
          </p:cNvPr>
          <p:cNvGraphicFramePr>
            <a:graphicFrameLocks noGrp="1"/>
          </p:cNvGraphicFramePr>
          <p:nvPr>
            <p:extLst>
              <p:ext uri="{D42A27DB-BD31-4B8C-83A1-F6EECF244321}">
                <p14:modId xmlns:p14="http://schemas.microsoft.com/office/powerpoint/2010/main" val="1940701023"/>
              </p:ext>
            </p:extLst>
          </p:nvPr>
        </p:nvGraphicFramePr>
        <p:xfrm>
          <a:off x="291549" y="1333364"/>
          <a:ext cx="8587403" cy="3394565"/>
        </p:xfrm>
        <a:graphic>
          <a:graphicData uri="http://schemas.openxmlformats.org/drawingml/2006/table">
            <a:tbl>
              <a:tblPr firstRow="1" bandRow="1">
                <a:tableStyleId>{073A0DAA-6AF3-43AB-8588-CEC1D06C72B9}</a:tableStyleId>
              </a:tblPr>
              <a:tblGrid>
                <a:gridCol w="1058354">
                  <a:extLst>
                    <a:ext uri="{9D8B030D-6E8A-4147-A177-3AD203B41FA5}">
                      <a16:colId xmlns:a16="http://schemas.microsoft.com/office/drawing/2014/main" val="4281842409"/>
                    </a:ext>
                  </a:extLst>
                </a:gridCol>
                <a:gridCol w="844004">
                  <a:extLst>
                    <a:ext uri="{9D8B030D-6E8A-4147-A177-3AD203B41FA5}">
                      <a16:colId xmlns:a16="http://schemas.microsoft.com/office/drawing/2014/main" val="1828035792"/>
                    </a:ext>
                  </a:extLst>
                </a:gridCol>
                <a:gridCol w="891444">
                  <a:extLst>
                    <a:ext uri="{9D8B030D-6E8A-4147-A177-3AD203B41FA5}">
                      <a16:colId xmlns:a16="http://schemas.microsoft.com/office/drawing/2014/main" val="3959493839"/>
                    </a:ext>
                  </a:extLst>
                </a:gridCol>
                <a:gridCol w="809960">
                  <a:extLst>
                    <a:ext uri="{9D8B030D-6E8A-4147-A177-3AD203B41FA5}">
                      <a16:colId xmlns:a16="http://schemas.microsoft.com/office/drawing/2014/main" val="134906452"/>
                    </a:ext>
                  </a:extLst>
                </a:gridCol>
                <a:gridCol w="760749">
                  <a:extLst>
                    <a:ext uri="{9D8B030D-6E8A-4147-A177-3AD203B41FA5}">
                      <a16:colId xmlns:a16="http://schemas.microsoft.com/office/drawing/2014/main" val="3154597178"/>
                    </a:ext>
                  </a:extLst>
                </a:gridCol>
                <a:gridCol w="643733">
                  <a:extLst>
                    <a:ext uri="{9D8B030D-6E8A-4147-A177-3AD203B41FA5}">
                      <a16:colId xmlns:a16="http://schemas.microsoft.com/office/drawing/2014/main" val="3510364596"/>
                    </a:ext>
                  </a:extLst>
                </a:gridCol>
                <a:gridCol w="819400">
                  <a:extLst>
                    <a:ext uri="{9D8B030D-6E8A-4147-A177-3AD203B41FA5}">
                      <a16:colId xmlns:a16="http://schemas.microsoft.com/office/drawing/2014/main" val="3748019610"/>
                    </a:ext>
                  </a:extLst>
                </a:gridCol>
                <a:gridCol w="844004">
                  <a:extLst>
                    <a:ext uri="{9D8B030D-6E8A-4147-A177-3AD203B41FA5}">
                      <a16:colId xmlns:a16="http://schemas.microsoft.com/office/drawing/2014/main" val="2431812078"/>
                    </a:ext>
                  </a:extLst>
                </a:gridCol>
                <a:gridCol w="924385">
                  <a:extLst>
                    <a:ext uri="{9D8B030D-6E8A-4147-A177-3AD203B41FA5}">
                      <a16:colId xmlns:a16="http://schemas.microsoft.com/office/drawing/2014/main" val="647236766"/>
                    </a:ext>
                  </a:extLst>
                </a:gridCol>
                <a:gridCol w="991370">
                  <a:extLst>
                    <a:ext uri="{9D8B030D-6E8A-4147-A177-3AD203B41FA5}">
                      <a16:colId xmlns:a16="http://schemas.microsoft.com/office/drawing/2014/main" val="1007908853"/>
                    </a:ext>
                  </a:extLst>
                </a:gridCol>
              </a:tblGrid>
              <a:tr h="611829">
                <a:tc>
                  <a:txBody>
                    <a:bodyPr/>
                    <a:lstStyle/>
                    <a:p>
                      <a:pPr algn="ctr"/>
                      <a:r>
                        <a:rPr lang="en-US" dirty="0"/>
                        <a:t>Symbol</a:t>
                      </a:r>
                    </a:p>
                  </a:txBody>
                  <a:tcPr/>
                </a:tc>
                <a:tc>
                  <a:txBody>
                    <a:bodyPr/>
                    <a:lstStyle/>
                    <a:p>
                      <a:pPr algn="ctr"/>
                      <a:r>
                        <a:rPr lang="en-US" dirty="0"/>
                        <a:t>series</a:t>
                      </a:r>
                    </a:p>
                  </a:txBody>
                  <a:tcPr/>
                </a:tc>
                <a:tc>
                  <a:txBody>
                    <a:bodyPr/>
                    <a:lstStyle/>
                    <a:p>
                      <a:pPr algn="ctr"/>
                      <a:r>
                        <a:rPr lang="en-US" dirty="0"/>
                        <a:t>Prev Close</a:t>
                      </a:r>
                    </a:p>
                  </a:txBody>
                  <a:tcPr/>
                </a:tc>
                <a:tc>
                  <a:txBody>
                    <a:bodyPr/>
                    <a:lstStyle/>
                    <a:p>
                      <a:pPr algn="ctr"/>
                      <a:r>
                        <a:rPr lang="en-US" dirty="0"/>
                        <a:t>Open</a:t>
                      </a:r>
                    </a:p>
                  </a:txBody>
                  <a:tcPr/>
                </a:tc>
                <a:tc>
                  <a:txBody>
                    <a:bodyPr/>
                    <a:lstStyle/>
                    <a:p>
                      <a:pPr algn="ctr"/>
                      <a:r>
                        <a:rPr lang="en-US" dirty="0"/>
                        <a:t>High</a:t>
                      </a:r>
                    </a:p>
                  </a:txBody>
                  <a:tcPr/>
                </a:tc>
                <a:tc>
                  <a:txBody>
                    <a:bodyPr/>
                    <a:lstStyle/>
                    <a:p>
                      <a:pPr algn="ctr"/>
                      <a:r>
                        <a:rPr lang="en-US" dirty="0"/>
                        <a:t>Low</a:t>
                      </a:r>
                    </a:p>
                  </a:txBody>
                  <a:tcPr/>
                </a:tc>
                <a:tc>
                  <a:txBody>
                    <a:bodyPr/>
                    <a:lstStyle/>
                    <a:p>
                      <a:pPr algn="ctr"/>
                      <a:r>
                        <a:rPr lang="en-US" dirty="0"/>
                        <a:t>Last</a:t>
                      </a:r>
                    </a:p>
                    <a:p>
                      <a:pPr algn="ctr"/>
                      <a:r>
                        <a:rPr lang="en-US" dirty="0"/>
                        <a:t>price</a:t>
                      </a:r>
                    </a:p>
                  </a:txBody>
                  <a:tcPr/>
                </a:tc>
                <a:tc>
                  <a:txBody>
                    <a:bodyPr/>
                    <a:lstStyle/>
                    <a:p>
                      <a:pPr algn="ctr"/>
                      <a:r>
                        <a:rPr lang="en-US" dirty="0"/>
                        <a:t>Close</a:t>
                      </a:r>
                    </a:p>
                  </a:txBody>
                  <a:tcPr/>
                </a:tc>
                <a:tc>
                  <a:txBody>
                    <a:bodyPr/>
                    <a:lstStyle/>
                    <a:p>
                      <a:pPr algn="ctr"/>
                      <a:r>
                        <a:rPr lang="en-US" dirty="0"/>
                        <a:t>VWAP</a:t>
                      </a:r>
                    </a:p>
                  </a:txBody>
                  <a:tcPr/>
                </a:tc>
                <a:tc>
                  <a:txBody>
                    <a:bodyPr/>
                    <a:lstStyle/>
                    <a:p>
                      <a:pPr algn="ctr"/>
                      <a:r>
                        <a:rPr lang="en-US" dirty="0"/>
                        <a:t>Vol</a:t>
                      </a:r>
                    </a:p>
                  </a:txBody>
                  <a:tcPr/>
                </a:tc>
                <a:extLst>
                  <a:ext uri="{0D108BD9-81ED-4DB2-BD59-A6C34878D82A}">
                    <a16:rowId xmlns:a16="http://schemas.microsoft.com/office/drawing/2014/main" val="3980308827"/>
                  </a:ext>
                </a:extLst>
              </a:tr>
              <a:tr h="326965">
                <a:tc>
                  <a:txBody>
                    <a:bodyPr/>
                    <a:lstStyle/>
                    <a:p>
                      <a:r>
                        <a:rPr lang="en-US" dirty="0"/>
                        <a:t>HDFC</a:t>
                      </a:r>
                    </a:p>
                  </a:txBody>
                  <a:tcPr/>
                </a:tc>
                <a:tc>
                  <a:txBody>
                    <a:bodyPr/>
                    <a:lstStyle/>
                    <a:p>
                      <a:r>
                        <a:rPr lang="en-US" dirty="0"/>
                        <a:t>EQ</a:t>
                      </a:r>
                    </a:p>
                  </a:txBody>
                  <a:tcPr/>
                </a:tc>
                <a:tc>
                  <a:txBody>
                    <a:bodyPr/>
                    <a:lstStyle/>
                    <a:p>
                      <a:r>
                        <a:rPr lang="en-US" dirty="0"/>
                        <a:t>293.5</a:t>
                      </a:r>
                    </a:p>
                  </a:txBody>
                  <a:tcPr/>
                </a:tc>
                <a:tc>
                  <a:txBody>
                    <a:bodyPr/>
                    <a:lstStyle/>
                    <a:p>
                      <a:r>
                        <a:rPr lang="en-US" dirty="0"/>
                        <a:t>317</a:t>
                      </a:r>
                    </a:p>
                  </a:txBody>
                  <a:tcPr/>
                </a:tc>
                <a:tc>
                  <a:txBody>
                    <a:bodyPr/>
                    <a:lstStyle/>
                    <a:p>
                      <a:r>
                        <a:rPr lang="en-US" dirty="0"/>
                        <a:t>317</a:t>
                      </a:r>
                    </a:p>
                  </a:txBody>
                  <a:tcPr/>
                </a:tc>
                <a:tc>
                  <a:txBody>
                    <a:bodyPr/>
                    <a:lstStyle/>
                    <a:p>
                      <a:r>
                        <a:rPr lang="en-US" dirty="0"/>
                        <a:t>297</a:t>
                      </a:r>
                    </a:p>
                  </a:txBody>
                  <a:tcPr/>
                </a:tc>
                <a:tc>
                  <a:txBody>
                    <a:bodyPr/>
                    <a:lstStyle/>
                    <a:p>
                      <a:r>
                        <a:rPr lang="en-US" dirty="0"/>
                        <a:t>304</a:t>
                      </a:r>
                    </a:p>
                  </a:txBody>
                  <a:tcPr/>
                </a:tc>
                <a:tc>
                  <a:txBody>
                    <a:bodyPr/>
                    <a:lstStyle/>
                    <a:p>
                      <a:r>
                        <a:rPr lang="en-US" dirty="0"/>
                        <a:t>304.1</a:t>
                      </a:r>
                    </a:p>
                  </a:txBody>
                  <a:tcPr/>
                </a:tc>
                <a:tc>
                  <a:txBody>
                    <a:bodyPr/>
                    <a:lstStyle/>
                    <a:p>
                      <a:r>
                        <a:rPr lang="en-US" dirty="0"/>
                        <a:t>303.62</a:t>
                      </a:r>
                    </a:p>
                  </a:txBody>
                  <a:tcPr/>
                </a:tc>
                <a:tc>
                  <a:txBody>
                    <a:bodyPr/>
                    <a:lstStyle/>
                    <a:p>
                      <a:r>
                        <a:rPr lang="en-US" dirty="0"/>
                        <a:t>255251</a:t>
                      </a:r>
                    </a:p>
                  </a:txBody>
                  <a:tcPr/>
                </a:tc>
                <a:extLst>
                  <a:ext uri="{0D108BD9-81ED-4DB2-BD59-A6C34878D82A}">
                    <a16:rowId xmlns:a16="http://schemas.microsoft.com/office/drawing/2014/main" val="3248833713"/>
                  </a:ext>
                </a:extLst>
              </a:tr>
              <a:tr h="377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HDFC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304.05</a:t>
                      </a:r>
                    </a:p>
                  </a:txBody>
                  <a:tcPr/>
                </a:tc>
                <a:tc>
                  <a:txBody>
                    <a:bodyPr/>
                    <a:lstStyle/>
                    <a:p>
                      <a:r>
                        <a:rPr lang="en-US" dirty="0"/>
                        <a:t>290</a:t>
                      </a:r>
                    </a:p>
                  </a:txBody>
                  <a:tcPr/>
                </a:tc>
                <a:tc>
                  <a:txBody>
                    <a:bodyPr/>
                    <a:lstStyle/>
                    <a:p>
                      <a:r>
                        <a:rPr lang="en-US" dirty="0"/>
                        <a:t>303.9</a:t>
                      </a:r>
                    </a:p>
                  </a:txBody>
                  <a:tcPr/>
                </a:tc>
                <a:tc>
                  <a:txBody>
                    <a:bodyPr/>
                    <a:lstStyle/>
                    <a:p>
                      <a:r>
                        <a:rPr lang="en-US" dirty="0"/>
                        <a:t>285</a:t>
                      </a:r>
                    </a:p>
                  </a:txBody>
                  <a:tcPr/>
                </a:tc>
                <a:tc>
                  <a:txBody>
                    <a:bodyPr/>
                    <a:lstStyle/>
                    <a:p>
                      <a:r>
                        <a:rPr lang="en-US" dirty="0"/>
                        <a:t>295</a:t>
                      </a:r>
                    </a:p>
                  </a:txBody>
                  <a:tcPr/>
                </a:tc>
                <a:tc>
                  <a:txBody>
                    <a:bodyPr/>
                    <a:lstStyle/>
                    <a:p>
                      <a:r>
                        <a:rPr lang="en-US" dirty="0"/>
                        <a:t>292.8</a:t>
                      </a:r>
                    </a:p>
                  </a:txBody>
                  <a:tcPr/>
                </a:tc>
                <a:tc>
                  <a:txBody>
                    <a:bodyPr/>
                    <a:lstStyle/>
                    <a:p>
                      <a:r>
                        <a:rPr lang="en-US" dirty="0"/>
                        <a:t>294.53</a:t>
                      </a:r>
                    </a:p>
                  </a:txBody>
                  <a:tcPr/>
                </a:tc>
                <a:tc>
                  <a:txBody>
                    <a:bodyPr/>
                    <a:lstStyle/>
                    <a:p>
                      <a:r>
                        <a:rPr lang="en-US" dirty="0"/>
                        <a:t>269087</a:t>
                      </a:r>
                    </a:p>
                  </a:txBody>
                  <a:tcPr/>
                </a:tc>
                <a:extLst>
                  <a:ext uri="{0D108BD9-81ED-4DB2-BD59-A6C34878D82A}">
                    <a16:rowId xmlns:a16="http://schemas.microsoft.com/office/drawing/2014/main" val="181197503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229.35</a:t>
                      </a:r>
                    </a:p>
                  </a:txBody>
                  <a:tcPr/>
                </a:tc>
                <a:tc>
                  <a:txBody>
                    <a:bodyPr/>
                    <a:lstStyle/>
                    <a:p>
                      <a:r>
                        <a:rPr lang="en-US" dirty="0"/>
                        <a:t>247.7</a:t>
                      </a:r>
                    </a:p>
                  </a:txBody>
                  <a:tcPr/>
                </a:tc>
                <a:tc>
                  <a:txBody>
                    <a:bodyPr/>
                    <a:lstStyle/>
                    <a:p>
                      <a:r>
                        <a:rPr lang="en-US" dirty="0"/>
                        <a:t>247.7</a:t>
                      </a:r>
                    </a:p>
                  </a:txBody>
                  <a:tcPr/>
                </a:tc>
                <a:tc>
                  <a:txBody>
                    <a:bodyPr/>
                    <a:lstStyle/>
                    <a:p>
                      <a:r>
                        <a:rPr lang="en-US" dirty="0"/>
                        <a:t>225</a:t>
                      </a:r>
                    </a:p>
                  </a:txBody>
                  <a:tcPr/>
                </a:tc>
                <a:tc>
                  <a:txBody>
                    <a:bodyPr/>
                    <a:lstStyle/>
                    <a:p>
                      <a:r>
                        <a:rPr lang="en-US" dirty="0"/>
                        <a:t>247</a:t>
                      </a:r>
                    </a:p>
                  </a:txBody>
                  <a:tcPr/>
                </a:tc>
                <a:tc>
                  <a:txBody>
                    <a:bodyPr/>
                    <a:lstStyle/>
                    <a:p>
                      <a:r>
                        <a:rPr lang="en-US" dirty="0"/>
                        <a:t>246.9</a:t>
                      </a:r>
                    </a:p>
                  </a:txBody>
                  <a:tcPr/>
                </a:tc>
                <a:tc>
                  <a:txBody>
                    <a:bodyPr/>
                    <a:lstStyle/>
                    <a:p>
                      <a:r>
                        <a:rPr lang="en-US" dirty="0"/>
                        <a:t>244.12</a:t>
                      </a:r>
                    </a:p>
                  </a:txBody>
                  <a:tcPr/>
                </a:tc>
                <a:tc>
                  <a:txBody>
                    <a:bodyPr/>
                    <a:lstStyle/>
                    <a:p>
                      <a:r>
                        <a:rPr lang="en-US" dirty="0"/>
                        <a:t>73681</a:t>
                      </a:r>
                    </a:p>
                  </a:txBody>
                  <a:tcPr/>
                </a:tc>
                <a:extLst>
                  <a:ext uri="{0D108BD9-81ED-4DB2-BD59-A6C34878D82A}">
                    <a16:rowId xmlns:a16="http://schemas.microsoft.com/office/drawing/2014/main" val="275216187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KOTAK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246.95</a:t>
                      </a:r>
                    </a:p>
                  </a:txBody>
                  <a:tcPr/>
                </a:tc>
                <a:tc>
                  <a:txBody>
                    <a:bodyPr/>
                    <a:lstStyle/>
                    <a:p>
                      <a:r>
                        <a:rPr lang="en-US" dirty="0"/>
                        <a:t>229</a:t>
                      </a:r>
                    </a:p>
                  </a:txBody>
                  <a:tcPr/>
                </a:tc>
                <a:tc>
                  <a:txBody>
                    <a:bodyPr/>
                    <a:lstStyle/>
                    <a:p>
                      <a:r>
                        <a:rPr lang="en-US" dirty="0"/>
                        <a:t>240</a:t>
                      </a:r>
                    </a:p>
                  </a:txBody>
                  <a:tcPr/>
                </a:tc>
                <a:tc>
                  <a:txBody>
                    <a:bodyPr/>
                    <a:lstStyle/>
                    <a:p>
                      <a:r>
                        <a:rPr lang="en-US" dirty="0"/>
                        <a:t>227</a:t>
                      </a:r>
                    </a:p>
                  </a:txBody>
                  <a:tcPr/>
                </a:tc>
                <a:tc>
                  <a:txBody>
                    <a:bodyPr/>
                    <a:lstStyle/>
                    <a:p>
                      <a:r>
                        <a:rPr lang="en-US" dirty="0"/>
                        <a:t>228</a:t>
                      </a:r>
                    </a:p>
                  </a:txBody>
                  <a:tcPr/>
                </a:tc>
                <a:tc>
                  <a:txBody>
                    <a:bodyPr/>
                    <a:lstStyle/>
                    <a:p>
                      <a:r>
                        <a:rPr lang="en-US" dirty="0"/>
                        <a:t>228.4</a:t>
                      </a:r>
                    </a:p>
                  </a:txBody>
                  <a:tcPr/>
                </a:tc>
                <a:tc>
                  <a:txBody>
                    <a:bodyPr/>
                    <a:lstStyle/>
                    <a:p>
                      <a:r>
                        <a:rPr lang="en-US" dirty="0"/>
                        <a:t>233.75</a:t>
                      </a:r>
                    </a:p>
                  </a:txBody>
                  <a:tcPr/>
                </a:tc>
                <a:tc>
                  <a:txBody>
                    <a:bodyPr/>
                    <a:lstStyle/>
                    <a:p>
                      <a:r>
                        <a:rPr lang="en-US" dirty="0"/>
                        <a:t>105799</a:t>
                      </a:r>
                    </a:p>
                  </a:txBody>
                  <a:tcPr/>
                </a:tc>
                <a:extLst>
                  <a:ext uri="{0D108BD9-81ED-4DB2-BD59-A6C34878D82A}">
                    <a16:rowId xmlns:a16="http://schemas.microsoft.com/office/drawing/2014/main" val="2077901911"/>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243.65</a:t>
                      </a:r>
                    </a:p>
                  </a:txBody>
                  <a:tcPr/>
                </a:tc>
                <a:tc>
                  <a:txBody>
                    <a:bodyPr/>
                    <a:lstStyle/>
                    <a:p>
                      <a:r>
                        <a:rPr lang="en-US" dirty="0"/>
                        <a:t>243.6</a:t>
                      </a:r>
                    </a:p>
                  </a:txBody>
                  <a:tcPr/>
                </a:tc>
                <a:tc>
                  <a:txBody>
                    <a:bodyPr/>
                    <a:lstStyle/>
                    <a:p>
                      <a:r>
                        <a:rPr lang="en-US" dirty="0"/>
                        <a:t>262</a:t>
                      </a:r>
                    </a:p>
                  </a:txBody>
                  <a:tcPr/>
                </a:tc>
                <a:tc>
                  <a:txBody>
                    <a:bodyPr/>
                    <a:lstStyle/>
                    <a:p>
                      <a:r>
                        <a:rPr lang="en-US" dirty="0"/>
                        <a:t>238</a:t>
                      </a:r>
                    </a:p>
                  </a:txBody>
                  <a:tcPr/>
                </a:tc>
                <a:tc>
                  <a:txBody>
                    <a:bodyPr/>
                    <a:lstStyle/>
                    <a:p>
                      <a:r>
                        <a:rPr lang="en-US" dirty="0"/>
                        <a:t>258</a:t>
                      </a:r>
                    </a:p>
                  </a:txBody>
                  <a:tcPr/>
                </a:tc>
                <a:tc>
                  <a:txBody>
                    <a:bodyPr/>
                    <a:lstStyle/>
                    <a:p>
                      <a:r>
                        <a:rPr lang="en-US" dirty="0"/>
                        <a:t>259.1</a:t>
                      </a:r>
                    </a:p>
                  </a:txBody>
                  <a:tcPr/>
                </a:tc>
                <a:tc>
                  <a:txBody>
                    <a:bodyPr/>
                    <a:lstStyle/>
                    <a:p>
                      <a:r>
                        <a:rPr lang="en-US" dirty="0"/>
                        <a:t>251.46</a:t>
                      </a:r>
                    </a:p>
                  </a:txBody>
                  <a:tcPr/>
                </a:tc>
                <a:tc>
                  <a:txBody>
                    <a:bodyPr/>
                    <a:lstStyle/>
                    <a:p>
                      <a:r>
                        <a:rPr lang="en-US" dirty="0">
                          <a:solidFill>
                            <a:srgbClr val="000000"/>
                          </a:solidFill>
                        </a:rPr>
                        <a:t>4495</a:t>
                      </a:r>
                    </a:p>
                    <a:p>
                      <a:r>
                        <a:rPr lang="en-US" dirty="0">
                          <a:solidFill>
                            <a:srgbClr val="000000"/>
                          </a:solidFill>
                        </a:rPr>
                        <a:t>741</a:t>
                      </a:r>
                    </a:p>
                  </a:txBody>
                  <a:tcPr/>
                </a:tc>
                <a:extLst>
                  <a:ext uri="{0D108BD9-81ED-4DB2-BD59-A6C34878D82A}">
                    <a16:rowId xmlns:a16="http://schemas.microsoft.com/office/drawing/2014/main" val="2567735566"/>
                  </a:ext>
                </a:extLst>
              </a:tr>
              <a:tr h="3269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EQ</a:t>
                      </a:r>
                    </a:p>
                  </a:txBody>
                  <a:tcPr/>
                </a:tc>
                <a:tc>
                  <a:txBody>
                    <a:bodyPr/>
                    <a:lstStyle/>
                    <a:p>
                      <a:r>
                        <a:rPr lang="en-US" dirty="0"/>
                        <a:t>259.1</a:t>
                      </a:r>
                    </a:p>
                  </a:txBody>
                  <a:tcPr/>
                </a:tc>
                <a:tc>
                  <a:txBody>
                    <a:bodyPr/>
                    <a:lstStyle/>
                    <a:p>
                      <a:r>
                        <a:rPr lang="en-US" dirty="0"/>
                        <a:t>249</a:t>
                      </a:r>
                    </a:p>
                  </a:txBody>
                  <a:tcPr/>
                </a:tc>
                <a:tc>
                  <a:txBody>
                    <a:bodyPr/>
                    <a:lstStyle/>
                    <a:p>
                      <a:r>
                        <a:rPr lang="en-US" dirty="0"/>
                        <a:t>264</a:t>
                      </a:r>
                    </a:p>
                  </a:txBody>
                  <a:tcPr/>
                </a:tc>
                <a:tc>
                  <a:txBody>
                    <a:bodyPr/>
                    <a:lstStyle/>
                    <a:p>
                      <a:r>
                        <a:rPr lang="en-US" dirty="0"/>
                        <a:t>245</a:t>
                      </a:r>
                    </a:p>
                  </a:txBody>
                  <a:tcPr/>
                </a:tc>
                <a:tc>
                  <a:txBody>
                    <a:bodyPr/>
                    <a:lstStyle/>
                    <a:p>
                      <a:r>
                        <a:rPr lang="en-US" dirty="0"/>
                        <a:t>249</a:t>
                      </a:r>
                    </a:p>
                  </a:txBody>
                  <a:tcPr/>
                </a:tc>
                <a:tc>
                  <a:txBody>
                    <a:bodyPr/>
                    <a:lstStyle/>
                    <a:p>
                      <a:r>
                        <a:rPr lang="en-US" dirty="0"/>
                        <a:t>248.5</a:t>
                      </a:r>
                    </a:p>
                  </a:txBody>
                  <a:tcPr/>
                </a:tc>
                <a:tc>
                  <a:txBody>
                    <a:bodyPr/>
                    <a:lstStyle/>
                    <a:p>
                      <a:r>
                        <a:rPr lang="en-US" dirty="0"/>
                        <a:t>252.35</a:t>
                      </a:r>
                    </a:p>
                  </a:txBody>
                  <a:tcPr/>
                </a:tc>
                <a:tc>
                  <a:txBody>
                    <a:bodyPr/>
                    <a:lstStyle/>
                    <a:p>
                      <a:r>
                        <a:rPr lang="en-US" dirty="0">
                          <a:solidFill>
                            <a:srgbClr val="000000"/>
                          </a:solidFill>
                        </a:rPr>
                        <a:t>3434</a:t>
                      </a:r>
                    </a:p>
                    <a:p>
                      <a:r>
                        <a:rPr lang="en-US" dirty="0">
                          <a:solidFill>
                            <a:srgbClr val="000000"/>
                          </a:solidFill>
                        </a:rPr>
                        <a:t>058</a:t>
                      </a:r>
                    </a:p>
                  </a:txBody>
                  <a:tcPr/>
                </a:tc>
                <a:extLst>
                  <a:ext uri="{0D108BD9-81ED-4DB2-BD59-A6C34878D82A}">
                    <a16:rowId xmlns:a16="http://schemas.microsoft.com/office/drawing/2014/main" val="747341294"/>
                  </a:ext>
                </a:extLst>
              </a:tr>
            </a:tbl>
          </a:graphicData>
        </a:graphic>
      </p:graphicFrame>
      <p:pic>
        <p:nvPicPr>
          <p:cNvPr id="4" name="Picture 3">
            <a:extLst>
              <a:ext uri="{FF2B5EF4-FFF2-40B4-BE49-F238E27FC236}">
                <a16:creationId xmlns:a16="http://schemas.microsoft.com/office/drawing/2014/main" id="{9EF50077-0278-4FFB-87F7-E32BD60B1107}"/>
              </a:ext>
            </a:extLst>
          </p:cNvPr>
          <p:cNvPicPr>
            <a:picLocks noChangeAspect="1"/>
          </p:cNvPicPr>
          <p:nvPr/>
        </p:nvPicPr>
        <p:blipFill>
          <a:blip r:embed="rId2"/>
          <a:stretch>
            <a:fillRect/>
          </a:stretch>
        </p:blipFill>
        <p:spPr>
          <a:xfrm>
            <a:off x="8998227" y="1444487"/>
            <a:ext cx="2888974" cy="2888974"/>
          </a:xfrm>
          <a:prstGeom prst="rect">
            <a:avLst/>
          </a:prstGeom>
        </p:spPr>
      </p:pic>
      <p:cxnSp>
        <p:nvCxnSpPr>
          <p:cNvPr id="7" name="Straight Connector 6">
            <a:extLst>
              <a:ext uri="{FF2B5EF4-FFF2-40B4-BE49-F238E27FC236}">
                <a16:creationId xmlns:a16="http://schemas.microsoft.com/office/drawing/2014/main" id="{1C58C575-0DC5-4216-90AA-D377493CA9A4}"/>
              </a:ext>
            </a:extLst>
          </p:cNvPr>
          <p:cNvCxnSpPr>
            <a:cxnSpLocks/>
          </p:cNvCxnSpPr>
          <p:nvPr/>
        </p:nvCxnSpPr>
        <p:spPr>
          <a:xfrm>
            <a:off x="8984975" y="1161552"/>
            <a:ext cx="0" cy="3411793"/>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FB25A47A-4E1C-48FC-9172-F22DDAC002EC}"/>
              </a:ext>
            </a:extLst>
          </p:cNvPr>
          <p:cNvCxnSpPr>
            <a:cxnSpLocks/>
          </p:cNvCxnSpPr>
          <p:nvPr/>
        </p:nvCxnSpPr>
        <p:spPr>
          <a:xfrm flipV="1">
            <a:off x="304800" y="4781172"/>
            <a:ext cx="11569149" cy="3038"/>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23792231-BED1-465B-965D-313151F1CDF4}"/>
              </a:ext>
            </a:extLst>
          </p:cNvPr>
          <p:cNvSpPr txBox="1"/>
          <p:nvPr/>
        </p:nvSpPr>
        <p:spPr>
          <a:xfrm>
            <a:off x="304800" y="4882513"/>
            <a:ext cx="11555897" cy="1477328"/>
          </a:xfrm>
          <a:prstGeom prst="rect">
            <a:avLst/>
          </a:prstGeom>
          <a:solidFill>
            <a:schemeClr val="accent3">
              <a:lumMod val="40000"/>
              <a:lumOff val="60000"/>
            </a:schemeClr>
          </a:solid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previous close nearly always refers to the previous day's final price.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last price is the one at which the foremost recent transaction happens.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volume-weighted average worth (VWAP)  represents the typical price listed throughout the day, </a:t>
            </a:r>
          </a:p>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based on both volume and worth.</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startAt="4"/>
              <a:tabLst/>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Volume and Share turnover is an estimation of stock liquidity. </a:t>
            </a:r>
          </a:p>
        </p:txBody>
      </p:sp>
    </p:spTree>
    <p:extLst>
      <p:ext uri="{BB962C8B-B14F-4D97-AF65-F5344CB8AC3E}">
        <p14:creationId xmlns:p14="http://schemas.microsoft.com/office/powerpoint/2010/main" val="1703743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pic>
        <p:nvPicPr>
          <p:cNvPr id="16" name="Picture 15">
            <a:extLst>
              <a:ext uri="{FF2B5EF4-FFF2-40B4-BE49-F238E27FC236}">
                <a16:creationId xmlns:a16="http://schemas.microsoft.com/office/drawing/2014/main" id="{85EB33AC-A728-49A0-B7E6-E6B9D631A594}"/>
              </a:ext>
            </a:extLst>
          </p:cNvPr>
          <p:cNvPicPr>
            <a:picLocks noChangeAspect="1"/>
          </p:cNvPicPr>
          <p:nvPr/>
        </p:nvPicPr>
        <p:blipFill>
          <a:blip r:embed="rId2"/>
          <a:stretch>
            <a:fillRect/>
          </a:stretch>
        </p:blipFill>
        <p:spPr>
          <a:xfrm>
            <a:off x="425021" y="5469029"/>
            <a:ext cx="2660107" cy="489672"/>
          </a:xfrm>
          <a:prstGeom prst="rect">
            <a:avLst/>
          </a:prstGeom>
        </p:spPr>
      </p:pic>
      <p:sp>
        <p:nvSpPr>
          <p:cNvPr id="22" name="TextBox 21">
            <a:extLst>
              <a:ext uri="{FF2B5EF4-FFF2-40B4-BE49-F238E27FC236}">
                <a16:creationId xmlns:a16="http://schemas.microsoft.com/office/drawing/2014/main" id="{AEAEDDE8-F5EC-45D4-9437-8C6E7AB828A9}"/>
              </a:ext>
            </a:extLst>
          </p:cNvPr>
          <p:cNvSpPr txBox="1"/>
          <p:nvPr/>
        </p:nvSpPr>
        <p:spPr>
          <a:xfrm>
            <a:off x="3481460" y="5252200"/>
            <a:ext cx="8285516" cy="923330"/>
          </a:xfrm>
          <a:prstGeom prst="rect">
            <a:avLst/>
          </a:prstGeom>
          <a:solidFill>
            <a:schemeClr val="accent1">
              <a:lumMod val="40000"/>
              <a:lumOff val="60000"/>
            </a:schemeClr>
          </a:solidFill>
        </p:spPr>
        <p:txBody>
          <a:bodyPr wrap="square">
            <a:spAutoFit/>
          </a:bodyPr>
          <a:lstStyle/>
          <a:p>
            <a:r>
              <a:rPr lang="en-US" dirty="0">
                <a:latin typeface="Times New Roman" panose="02020603050405020304" pitchFamily="18" charset="0"/>
                <a:cs typeface="Times New Roman" panose="02020603050405020304" pitchFamily="18" charset="0"/>
              </a:rPr>
              <a:t>MinMax Scaler shrinks the data inside the given range in this project i.e. from zero to one. It scales the price to a selected value range while not varying the form of the initial distribution.</a:t>
            </a:r>
          </a:p>
        </p:txBody>
      </p:sp>
      <p:cxnSp>
        <p:nvCxnSpPr>
          <p:cNvPr id="4" name="Straight Connector 3">
            <a:extLst>
              <a:ext uri="{FF2B5EF4-FFF2-40B4-BE49-F238E27FC236}">
                <a16:creationId xmlns:a16="http://schemas.microsoft.com/office/drawing/2014/main" id="{117593B8-4906-42CD-8BA4-7DBE56961F5A}"/>
              </a:ext>
            </a:extLst>
          </p:cNvPr>
          <p:cNvCxnSpPr>
            <a:cxnSpLocks/>
          </p:cNvCxnSpPr>
          <p:nvPr/>
        </p:nvCxnSpPr>
        <p:spPr>
          <a:xfrm>
            <a:off x="425021" y="5035826"/>
            <a:ext cx="11554944"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Table 7">
            <a:extLst>
              <a:ext uri="{FF2B5EF4-FFF2-40B4-BE49-F238E27FC236}">
                <a16:creationId xmlns:a16="http://schemas.microsoft.com/office/drawing/2014/main" id="{8E6F0A4B-F7BE-48A3-BB86-15E6E1DBC11C}"/>
              </a:ext>
            </a:extLst>
          </p:cNvPr>
          <p:cNvGraphicFramePr>
            <a:graphicFrameLocks noGrp="1"/>
          </p:cNvGraphicFramePr>
          <p:nvPr>
            <p:extLst>
              <p:ext uri="{D42A27DB-BD31-4B8C-83A1-F6EECF244321}">
                <p14:modId xmlns:p14="http://schemas.microsoft.com/office/powerpoint/2010/main" val="2548941481"/>
              </p:ext>
            </p:extLst>
          </p:nvPr>
        </p:nvGraphicFramePr>
        <p:xfrm>
          <a:off x="318053" y="1444496"/>
          <a:ext cx="11448924" cy="3381799"/>
        </p:xfrm>
        <a:graphic>
          <a:graphicData uri="http://schemas.openxmlformats.org/drawingml/2006/table">
            <a:tbl>
              <a:tblPr firstRow="1" bandRow="1">
                <a:tableStyleId>{5C22544A-7EE6-4342-B048-85BDC9FD1C3A}</a:tableStyleId>
              </a:tblPr>
              <a:tblGrid>
                <a:gridCol w="2335950">
                  <a:extLst>
                    <a:ext uri="{9D8B030D-6E8A-4147-A177-3AD203B41FA5}">
                      <a16:colId xmlns:a16="http://schemas.microsoft.com/office/drawing/2014/main" val="4025259242"/>
                    </a:ext>
                  </a:extLst>
                </a:gridCol>
                <a:gridCol w="9112974">
                  <a:extLst>
                    <a:ext uri="{9D8B030D-6E8A-4147-A177-3AD203B41FA5}">
                      <a16:colId xmlns:a16="http://schemas.microsoft.com/office/drawing/2014/main" val="92898429"/>
                    </a:ext>
                  </a:extLst>
                </a:gridCol>
              </a:tblGrid>
              <a:tr h="391239">
                <a:tc>
                  <a:txBody>
                    <a:bodyPr/>
                    <a:lstStyle/>
                    <a:p>
                      <a:r>
                        <a:rPr lang="en-US" dirty="0"/>
                        <a:t>Missing Values</a:t>
                      </a:r>
                    </a:p>
                  </a:txBody>
                  <a:tcPr/>
                </a:tc>
                <a:tc>
                  <a:txBody>
                    <a:bodyPr/>
                    <a:lstStyle/>
                    <a:p>
                      <a:r>
                        <a:rPr lang="en-US" dirty="0"/>
                        <a:t>Feature Engineering</a:t>
                      </a:r>
                    </a:p>
                  </a:txBody>
                  <a:tcPr/>
                </a:tc>
                <a:extLst>
                  <a:ext uri="{0D108BD9-81ED-4DB2-BD59-A6C34878D82A}">
                    <a16:rowId xmlns:a16="http://schemas.microsoft.com/office/drawing/2014/main" val="2454660590"/>
                  </a:ext>
                </a:extLst>
              </a:tr>
              <a:tr h="29905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'Trades', 'Deliverable Volume', and'% Deliverable' had more than 100 missing values. Hence, those columns were dropped.</a:t>
                      </a:r>
                    </a:p>
                    <a:p>
                      <a:endParaRPr lang="en-US" dirty="0"/>
                    </a:p>
                  </a:txBody>
                  <a:tcPr/>
                </a:tc>
                <a:tc>
                  <a:txBody>
                    <a:bodyPr/>
                    <a:lstStyle/>
                    <a:p>
                      <a:r>
                        <a:rPr lang="en-US" dirty="0"/>
                        <a:t>Newly Added Feature Variables: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13 days,20 days,100 days, 200 days Simple moving averages.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exponential moving averages for 7 days,13 days,20 days,100 days, and 200 days.</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1 day's previous lag values of volume.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6,10,14 and 30 days consecutive closing prices are tabulated week on week for the entire dataset .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Momentum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Trend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Volatility indicators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Volume indicators </a:t>
                      </a:r>
                      <a:endParaRPr lang="en-US" dirty="0"/>
                    </a:p>
                  </a:txBody>
                  <a:tcPr/>
                </a:tc>
                <a:extLst>
                  <a:ext uri="{0D108BD9-81ED-4DB2-BD59-A6C34878D82A}">
                    <a16:rowId xmlns:a16="http://schemas.microsoft.com/office/drawing/2014/main" val="3217177518"/>
                  </a:ext>
                </a:extLst>
              </a:tr>
            </a:tbl>
          </a:graphicData>
        </a:graphic>
      </p:graphicFrame>
    </p:spTree>
    <p:extLst>
      <p:ext uri="{BB962C8B-B14F-4D97-AF65-F5344CB8AC3E}">
        <p14:creationId xmlns:p14="http://schemas.microsoft.com/office/powerpoint/2010/main" val="36268435"/>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5">
      <a:majorFont>
        <a:latin typeface="Roboto Slab"/>
        <a:ea typeface=""/>
        <a:cs typeface=""/>
      </a:majorFont>
      <a:minorFont>
        <a:latin typeface="Roboto Sla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4319</TotalTime>
  <Words>3190</Words>
  <Application>Microsoft Office PowerPoint</Application>
  <PresentationFormat>Widescreen</PresentationFormat>
  <Paragraphs>562</Paragraphs>
  <Slides>24</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24</vt:i4>
      </vt:variant>
    </vt:vector>
  </HeadingPairs>
  <TitlesOfParts>
    <vt:vector size="31" baseType="lpstr">
      <vt:lpstr>Calibri</vt:lpstr>
      <vt:lpstr>Arial</vt:lpstr>
      <vt:lpstr>Calibri Light</vt:lpstr>
      <vt:lpstr>Roboto Slab</vt:lpstr>
      <vt:lpstr>Times New Roman</vt:lpstr>
      <vt:lpstr>Office Theme</vt:lpstr>
      <vt:lpstr>1_Office Theme</vt:lpstr>
      <vt:lpstr>Modelling direction detection in selected stocks in Indian BFSI sector  </vt:lpstr>
      <vt:lpstr>Introduction </vt:lpstr>
      <vt:lpstr>Literature Review </vt:lpstr>
      <vt:lpstr>Problem Statement</vt:lpstr>
      <vt:lpstr>Project Objectives  </vt:lpstr>
      <vt:lpstr>Project Methodology</vt:lpstr>
      <vt:lpstr>Business Understanding</vt:lpstr>
      <vt:lpstr>Data Understanding </vt:lpstr>
      <vt:lpstr>Data Preparation</vt:lpstr>
      <vt:lpstr>Descriptive Analytics </vt:lpstr>
      <vt:lpstr>Descriptive Analytics </vt:lpstr>
      <vt:lpstr>Modeling </vt:lpstr>
      <vt:lpstr>Model Evaluation using LR Classifier</vt:lpstr>
      <vt:lpstr>Model Evaluation using RF Classifier</vt:lpstr>
      <vt:lpstr>Model Evaluation using XG Boost Classifier</vt:lpstr>
      <vt:lpstr>Model Deployment </vt:lpstr>
      <vt:lpstr>Model Evaluation using RF Classifier</vt:lpstr>
      <vt:lpstr>Results and Insights</vt:lpstr>
      <vt:lpstr>Results and Insights</vt:lpstr>
      <vt:lpstr>Results and Insights</vt:lpstr>
      <vt:lpstr>Conclusion and Future Work</vt:lpstr>
      <vt:lpstr>References</vt:lpstr>
      <vt:lpstr>Annexure </vt:lpstr>
      <vt:lpstr>Annexure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Anand Mohan</cp:lastModifiedBy>
  <cp:revision>448</cp:revision>
  <dcterms:created xsi:type="dcterms:W3CDTF">2020-01-23T06:03:51Z</dcterms:created>
  <dcterms:modified xsi:type="dcterms:W3CDTF">2022-11-02T16:04:32Z</dcterms:modified>
</cp:coreProperties>
</file>